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57" r:id="rId4"/>
    <p:sldId id="291" r:id="rId5"/>
    <p:sldId id="283" r:id="rId6"/>
    <p:sldId id="284" r:id="rId7"/>
    <p:sldId id="258" r:id="rId8"/>
    <p:sldId id="259" r:id="rId9"/>
    <p:sldId id="285" r:id="rId10"/>
    <p:sldId id="260" r:id="rId11"/>
    <p:sldId id="286" r:id="rId12"/>
    <p:sldId id="261" r:id="rId13"/>
    <p:sldId id="262" r:id="rId14"/>
    <p:sldId id="263" r:id="rId15"/>
    <p:sldId id="264" r:id="rId16"/>
    <p:sldId id="271" r:id="rId17"/>
    <p:sldId id="273" r:id="rId18"/>
    <p:sldId id="272" r:id="rId19"/>
    <p:sldId id="274" r:id="rId20"/>
    <p:sldId id="275" r:id="rId21"/>
    <p:sldId id="276" r:id="rId22"/>
    <p:sldId id="265" r:id="rId23"/>
    <p:sldId id="287" r:id="rId24"/>
    <p:sldId id="288" r:id="rId25"/>
    <p:sldId id="266" r:id="rId26"/>
    <p:sldId id="267" r:id="rId27"/>
    <p:sldId id="269" r:id="rId28"/>
    <p:sldId id="270" r:id="rId29"/>
    <p:sldId id="289" r:id="rId30"/>
    <p:sldId id="277" r:id="rId31"/>
    <p:sldId id="278" r:id="rId32"/>
    <p:sldId id="279" r:id="rId33"/>
    <p:sldId id="280"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04DCD-6B7E-4FAC-B891-A4C45001077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7CEA6C9-9CFA-43D0-A218-FC454D88392B}">
      <dgm:prSet phldrT="[Text]"/>
      <dgm:spPr/>
      <dgm:t>
        <a:bodyPr/>
        <a:lstStyle/>
        <a:p>
          <a:r>
            <a:rPr lang="en-US" dirty="0" smtClean="0"/>
            <a:t>Technology</a:t>
          </a:r>
          <a:endParaRPr lang="en-US" dirty="0"/>
        </a:p>
      </dgm:t>
    </dgm:pt>
    <dgm:pt modelId="{6CC24662-C028-4925-85FA-F6E27C41352D}" type="parTrans" cxnId="{1C117D28-210A-454B-B226-CCE8376840E7}">
      <dgm:prSet/>
      <dgm:spPr/>
      <dgm:t>
        <a:bodyPr/>
        <a:lstStyle/>
        <a:p>
          <a:endParaRPr lang="en-US"/>
        </a:p>
      </dgm:t>
    </dgm:pt>
    <dgm:pt modelId="{918BC29F-4A1B-4CFD-97D9-CBA4AE46D2B0}" type="sibTrans" cxnId="{1C117D28-210A-454B-B226-CCE8376840E7}">
      <dgm:prSet/>
      <dgm:spPr/>
      <dgm:t>
        <a:bodyPr/>
        <a:lstStyle/>
        <a:p>
          <a:endParaRPr lang="en-US"/>
        </a:p>
      </dgm:t>
    </dgm:pt>
    <dgm:pt modelId="{999ED4EA-7482-4559-B519-A3EDF2224CBA}">
      <dgm:prSet phldrT="[Text]"/>
      <dgm:spPr/>
      <dgm:t>
        <a:bodyPr/>
        <a:lstStyle/>
        <a:p>
          <a:r>
            <a:rPr lang="en-US" dirty="0" smtClean="0"/>
            <a:t>Isolation of Morphine</a:t>
          </a:r>
          <a:endParaRPr lang="en-US" dirty="0"/>
        </a:p>
      </dgm:t>
    </dgm:pt>
    <dgm:pt modelId="{A5ABA25D-04F2-45E2-A5B6-4EC5A2FD7915}" type="parTrans" cxnId="{CD985F31-8D1F-4A52-B429-858C9476E6DA}">
      <dgm:prSet/>
      <dgm:spPr/>
      <dgm:t>
        <a:bodyPr/>
        <a:lstStyle/>
        <a:p>
          <a:endParaRPr lang="en-US"/>
        </a:p>
      </dgm:t>
    </dgm:pt>
    <dgm:pt modelId="{1F8E945E-2642-414B-A3C3-1D3933B48D94}" type="sibTrans" cxnId="{CD985F31-8D1F-4A52-B429-858C9476E6DA}">
      <dgm:prSet/>
      <dgm:spPr/>
      <dgm:t>
        <a:bodyPr/>
        <a:lstStyle/>
        <a:p>
          <a:endParaRPr lang="en-US"/>
        </a:p>
      </dgm:t>
    </dgm:pt>
    <dgm:pt modelId="{744C7C19-32AE-494D-B784-1D7EE96E4712}">
      <dgm:prSet phldrT="[Text]"/>
      <dgm:spPr/>
      <dgm:t>
        <a:bodyPr/>
        <a:lstStyle/>
        <a:p>
          <a:r>
            <a:rPr lang="en-US" dirty="0" smtClean="0"/>
            <a:t>Drug Promotion</a:t>
          </a:r>
          <a:endParaRPr lang="en-US" dirty="0"/>
        </a:p>
      </dgm:t>
    </dgm:pt>
    <dgm:pt modelId="{3AAEDC2F-3B46-4B5D-8BD7-EF7D061DC1D0}" type="parTrans" cxnId="{A8437AC6-7468-4643-94F0-45656319AF39}">
      <dgm:prSet/>
      <dgm:spPr/>
      <dgm:t>
        <a:bodyPr/>
        <a:lstStyle/>
        <a:p>
          <a:endParaRPr lang="en-US"/>
        </a:p>
      </dgm:t>
    </dgm:pt>
    <dgm:pt modelId="{E7ADF674-EC88-411E-A0FB-6D712C4A7B79}" type="sibTrans" cxnId="{A8437AC6-7468-4643-94F0-45656319AF39}">
      <dgm:prSet/>
      <dgm:spPr/>
      <dgm:t>
        <a:bodyPr/>
        <a:lstStyle/>
        <a:p>
          <a:endParaRPr lang="en-US"/>
        </a:p>
      </dgm:t>
    </dgm:pt>
    <dgm:pt modelId="{EAC56060-F29C-453D-A24A-B2BDBA32F3C6}">
      <dgm:prSet phldrT="[Text]"/>
      <dgm:spPr/>
      <dgm:t>
        <a:bodyPr/>
        <a:lstStyle/>
        <a:p>
          <a:r>
            <a:rPr lang="en-US" dirty="0" smtClean="0"/>
            <a:t>Patent Medicine Industry</a:t>
          </a:r>
          <a:endParaRPr lang="en-US" dirty="0"/>
        </a:p>
      </dgm:t>
    </dgm:pt>
    <dgm:pt modelId="{28AA9D77-1100-4381-B10E-50B6A878B2AC}" type="parTrans" cxnId="{31006089-19C8-40BE-B342-6E2E3D2244A3}">
      <dgm:prSet/>
      <dgm:spPr/>
      <dgm:t>
        <a:bodyPr/>
        <a:lstStyle/>
        <a:p>
          <a:endParaRPr lang="en-US"/>
        </a:p>
      </dgm:t>
    </dgm:pt>
    <dgm:pt modelId="{B4757B25-89A3-42D5-BC07-305CC551FB2A}" type="sibTrans" cxnId="{31006089-19C8-40BE-B342-6E2E3D2244A3}">
      <dgm:prSet/>
      <dgm:spPr/>
      <dgm:t>
        <a:bodyPr/>
        <a:lstStyle/>
        <a:p>
          <a:endParaRPr lang="en-US"/>
        </a:p>
      </dgm:t>
    </dgm:pt>
    <dgm:pt modelId="{443DA8D3-BE77-48E6-B15C-E8F3D030C774}">
      <dgm:prSet phldrT="[Text]"/>
      <dgm:spPr/>
      <dgm:t>
        <a:bodyPr/>
        <a:lstStyle/>
        <a:p>
          <a:r>
            <a:rPr lang="en-US" dirty="0" smtClean="0"/>
            <a:t>Specialized Treatment</a:t>
          </a:r>
          <a:endParaRPr lang="en-US" dirty="0"/>
        </a:p>
      </dgm:t>
    </dgm:pt>
    <dgm:pt modelId="{CB906201-3294-4E4F-A2AD-79642D8499C2}" type="parTrans" cxnId="{12F435D8-01BF-4770-84A1-9F4036294762}">
      <dgm:prSet/>
      <dgm:spPr/>
      <dgm:t>
        <a:bodyPr/>
        <a:lstStyle/>
        <a:p>
          <a:endParaRPr lang="en-US"/>
        </a:p>
      </dgm:t>
    </dgm:pt>
    <dgm:pt modelId="{E7AB4C72-7303-45E0-90DA-EFAA087FB065}" type="sibTrans" cxnId="{12F435D8-01BF-4770-84A1-9F4036294762}">
      <dgm:prSet/>
      <dgm:spPr/>
      <dgm:t>
        <a:bodyPr/>
        <a:lstStyle/>
        <a:p>
          <a:endParaRPr lang="en-US"/>
        </a:p>
      </dgm:t>
    </dgm:pt>
    <dgm:pt modelId="{810F31A5-38EF-424D-B4FB-37B41FBF6278}">
      <dgm:prSet phldrT="[Text]"/>
      <dgm:spPr/>
      <dgm:t>
        <a:bodyPr/>
        <a:lstStyle/>
        <a:p>
          <a:r>
            <a:rPr lang="en-US" dirty="0" smtClean="0"/>
            <a:t>Homes, Asylums, Institutes</a:t>
          </a:r>
          <a:endParaRPr lang="en-US" dirty="0"/>
        </a:p>
      </dgm:t>
    </dgm:pt>
    <dgm:pt modelId="{CFB53F21-9A3E-4081-AF68-68567690713B}" type="parTrans" cxnId="{F72E0309-DBC1-48AA-8BBD-E097F9D1BA03}">
      <dgm:prSet/>
      <dgm:spPr/>
      <dgm:t>
        <a:bodyPr/>
        <a:lstStyle/>
        <a:p>
          <a:endParaRPr lang="en-US"/>
        </a:p>
      </dgm:t>
    </dgm:pt>
    <dgm:pt modelId="{F1C127A7-26F0-4EED-8354-79F8C20F9B58}" type="sibTrans" cxnId="{F72E0309-DBC1-48AA-8BBD-E097F9D1BA03}">
      <dgm:prSet/>
      <dgm:spPr/>
      <dgm:t>
        <a:bodyPr/>
        <a:lstStyle/>
        <a:p>
          <a:endParaRPr lang="en-US"/>
        </a:p>
      </dgm:t>
    </dgm:pt>
    <dgm:pt modelId="{85473537-4CB1-4BCC-BEDB-FC8A9DFB5B7E}">
      <dgm:prSet phldrT="[Text]"/>
      <dgm:spPr/>
      <dgm:t>
        <a:bodyPr/>
        <a:lstStyle/>
        <a:p>
          <a:endParaRPr lang="en-US" dirty="0"/>
        </a:p>
      </dgm:t>
    </dgm:pt>
    <dgm:pt modelId="{0467B381-D1D0-4A33-8EDF-FDB8CB4DE8FF}" type="parTrans" cxnId="{93246A14-8B0A-49DB-8E23-EA9882D16ECB}">
      <dgm:prSet/>
      <dgm:spPr/>
      <dgm:t>
        <a:bodyPr/>
        <a:lstStyle/>
        <a:p>
          <a:endParaRPr lang="en-US"/>
        </a:p>
      </dgm:t>
    </dgm:pt>
    <dgm:pt modelId="{BB1C17E8-595E-4EE3-AA71-398ADFA0E224}" type="sibTrans" cxnId="{93246A14-8B0A-49DB-8E23-EA9882D16ECB}">
      <dgm:prSet/>
      <dgm:spPr/>
      <dgm:t>
        <a:bodyPr/>
        <a:lstStyle/>
        <a:p>
          <a:endParaRPr lang="en-US"/>
        </a:p>
      </dgm:t>
    </dgm:pt>
    <dgm:pt modelId="{90D1FFDA-04BD-497F-803D-6C6439A6CD52}">
      <dgm:prSet phldrT="[Text]"/>
      <dgm:spPr/>
      <dgm:t>
        <a:bodyPr/>
        <a:lstStyle/>
        <a:p>
          <a:r>
            <a:rPr lang="en-US" dirty="0" smtClean="0"/>
            <a:t>Hypodermic Syringe</a:t>
          </a:r>
          <a:endParaRPr lang="en-US" dirty="0"/>
        </a:p>
      </dgm:t>
    </dgm:pt>
    <dgm:pt modelId="{2435061F-094F-4A79-A095-53BD6DD613BB}" type="parTrans" cxnId="{1C15BF8B-0853-45A9-B9A6-80F706E8FC45}">
      <dgm:prSet/>
      <dgm:spPr/>
      <dgm:t>
        <a:bodyPr/>
        <a:lstStyle/>
        <a:p>
          <a:endParaRPr lang="en-US"/>
        </a:p>
      </dgm:t>
    </dgm:pt>
    <dgm:pt modelId="{A894CAE9-31F6-4972-89E7-C80819BD939E}" type="sibTrans" cxnId="{1C15BF8B-0853-45A9-B9A6-80F706E8FC45}">
      <dgm:prSet/>
      <dgm:spPr/>
      <dgm:t>
        <a:bodyPr/>
        <a:lstStyle/>
        <a:p>
          <a:endParaRPr lang="en-US"/>
        </a:p>
      </dgm:t>
    </dgm:pt>
    <dgm:pt modelId="{C6E45295-451E-47BB-A324-2E1F9B96EB56}">
      <dgm:prSet phldrT="[Text]"/>
      <dgm:spPr/>
      <dgm:t>
        <a:bodyPr/>
        <a:lstStyle/>
        <a:p>
          <a:r>
            <a:rPr lang="en-US" dirty="0" smtClean="0"/>
            <a:t>Fraudulent Cures</a:t>
          </a:r>
          <a:endParaRPr lang="en-US" dirty="0"/>
        </a:p>
      </dgm:t>
    </dgm:pt>
    <dgm:pt modelId="{355726C3-B0CB-4FC8-AE65-998D0867CDC3}" type="parTrans" cxnId="{A1116325-B495-4B14-9E16-8CEC30A99B67}">
      <dgm:prSet/>
      <dgm:spPr/>
      <dgm:t>
        <a:bodyPr/>
        <a:lstStyle/>
        <a:p>
          <a:endParaRPr lang="en-US"/>
        </a:p>
      </dgm:t>
    </dgm:pt>
    <dgm:pt modelId="{552F0AA3-8DE2-4E99-9FFC-548556A38DFA}" type="sibTrans" cxnId="{A1116325-B495-4B14-9E16-8CEC30A99B67}">
      <dgm:prSet/>
      <dgm:spPr/>
      <dgm:t>
        <a:bodyPr/>
        <a:lstStyle/>
        <a:p>
          <a:endParaRPr lang="en-US"/>
        </a:p>
      </dgm:t>
    </dgm:pt>
    <dgm:pt modelId="{7A8734D3-4AB9-4304-BA14-2F74C5D5DE6A}" type="pres">
      <dgm:prSet presAssocID="{77404DCD-6B7E-4FAC-B891-A4C45001077C}" presName="Name0" presStyleCnt="0">
        <dgm:presLayoutVars>
          <dgm:chMax val="7"/>
          <dgm:dir/>
          <dgm:animLvl val="lvl"/>
          <dgm:resizeHandles val="exact"/>
        </dgm:presLayoutVars>
      </dgm:prSet>
      <dgm:spPr/>
      <dgm:t>
        <a:bodyPr/>
        <a:lstStyle/>
        <a:p>
          <a:endParaRPr lang="en-US"/>
        </a:p>
      </dgm:t>
    </dgm:pt>
    <dgm:pt modelId="{9982C9AA-C51A-46A3-B9D3-BFE7548A03D6}" type="pres">
      <dgm:prSet presAssocID="{D7CEA6C9-9CFA-43D0-A218-FC454D88392B}" presName="circle1" presStyleLbl="node1" presStyleIdx="0" presStyleCnt="3"/>
      <dgm:spPr/>
    </dgm:pt>
    <dgm:pt modelId="{0065E597-6BC1-42D8-B0BE-6DFF9209B363}" type="pres">
      <dgm:prSet presAssocID="{D7CEA6C9-9CFA-43D0-A218-FC454D88392B}" presName="space" presStyleCnt="0"/>
      <dgm:spPr/>
    </dgm:pt>
    <dgm:pt modelId="{9793B11B-4C86-4A76-8AE7-6D48254D9D1E}" type="pres">
      <dgm:prSet presAssocID="{D7CEA6C9-9CFA-43D0-A218-FC454D88392B}" presName="rect1" presStyleLbl="alignAcc1" presStyleIdx="0" presStyleCnt="3"/>
      <dgm:spPr/>
      <dgm:t>
        <a:bodyPr/>
        <a:lstStyle/>
        <a:p>
          <a:endParaRPr lang="en-US"/>
        </a:p>
      </dgm:t>
    </dgm:pt>
    <dgm:pt modelId="{23C36DBC-E9CE-44E5-9813-CF0E3EB56F98}" type="pres">
      <dgm:prSet presAssocID="{744C7C19-32AE-494D-B784-1D7EE96E4712}" presName="vertSpace2" presStyleLbl="node1" presStyleIdx="0" presStyleCnt="3"/>
      <dgm:spPr/>
    </dgm:pt>
    <dgm:pt modelId="{8343326D-907F-43DC-A464-A3577E75D3FA}" type="pres">
      <dgm:prSet presAssocID="{744C7C19-32AE-494D-B784-1D7EE96E4712}" presName="circle2" presStyleLbl="node1" presStyleIdx="1" presStyleCnt="3"/>
      <dgm:spPr/>
    </dgm:pt>
    <dgm:pt modelId="{E1A9514C-2EC9-4AF3-B878-25A654CD9F53}" type="pres">
      <dgm:prSet presAssocID="{744C7C19-32AE-494D-B784-1D7EE96E4712}" presName="rect2" presStyleLbl="alignAcc1" presStyleIdx="1" presStyleCnt="3"/>
      <dgm:spPr/>
      <dgm:t>
        <a:bodyPr/>
        <a:lstStyle/>
        <a:p>
          <a:endParaRPr lang="en-US"/>
        </a:p>
      </dgm:t>
    </dgm:pt>
    <dgm:pt modelId="{81607617-DAC7-4BAF-9BAA-DBBEBEB44EF5}" type="pres">
      <dgm:prSet presAssocID="{443DA8D3-BE77-48E6-B15C-E8F3D030C774}" presName="vertSpace3" presStyleLbl="node1" presStyleIdx="1" presStyleCnt="3"/>
      <dgm:spPr/>
    </dgm:pt>
    <dgm:pt modelId="{68CC0946-FFB8-4948-8487-F1EE59023E1C}" type="pres">
      <dgm:prSet presAssocID="{443DA8D3-BE77-48E6-B15C-E8F3D030C774}" presName="circle3" presStyleLbl="node1" presStyleIdx="2" presStyleCnt="3"/>
      <dgm:spPr/>
    </dgm:pt>
    <dgm:pt modelId="{CA0AA23F-9565-482D-810F-BE6CAC53FA9F}" type="pres">
      <dgm:prSet presAssocID="{443DA8D3-BE77-48E6-B15C-E8F3D030C774}" presName="rect3" presStyleLbl="alignAcc1" presStyleIdx="2" presStyleCnt="3"/>
      <dgm:spPr/>
      <dgm:t>
        <a:bodyPr/>
        <a:lstStyle/>
        <a:p>
          <a:endParaRPr lang="en-US"/>
        </a:p>
      </dgm:t>
    </dgm:pt>
    <dgm:pt modelId="{ED7240C0-879B-47FD-893B-382E81258C0F}" type="pres">
      <dgm:prSet presAssocID="{D7CEA6C9-9CFA-43D0-A218-FC454D88392B}" presName="rect1ParTx" presStyleLbl="alignAcc1" presStyleIdx="2" presStyleCnt="3">
        <dgm:presLayoutVars>
          <dgm:chMax val="1"/>
          <dgm:bulletEnabled val="1"/>
        </dgm:presLayoutVars>
      </dgm:prSet>
      <dgm:spPr/>
      <dgm:t>
        <a:bodyPr/>
        <a:lstStyle/>
        <a:p>
          <a:endParaRPr lang="en-US"/>
        </a:p>
      </dgm:t>
    </dgm:pt>
    <dgm:pt modelId="{D22C1484-DBD0-44E5-A088-1C5D91EE10FB}" type="pres">
      <dgm:prSet presAssocID="{D7CEA6C9-9CFA-43D0-A218-FC454D88392B}" presName="rect1ChTx" presStyleLbl="alignAcc1" presStyleIdx="2" presStyleCnt="3">
        <dgm:presLayoutVars>
          <dgm:bulletEnabled val="1"/>
        </dgm:presLayoutVars>
      </dgm:prSet>
      <dgm:spPr/>
      <dgm:t>
        <a:bodyPr/>
        <a:lstStyle/>
        <a:p>
          <a:endParaRPr lang="en-US"/>
        </a:p>
      </dgm:t>
    </dgm:pt>
    <dgm:pt modelId="{089216FA-3738-4176-A42C-411C9099B006}" type="pres">
      <dgm:prSet presAssocID="{744C7C19-32AE-494D-B784-1D7EE96E4712}" presName="rect2ParTx" presStyleLbl="alignAcc1" presStyleIdx="2" presStyleCnt="3">
        <dgm:presLayoutVars>
          <dgm:chMax val="1"/>
          <dgm:bulletEnabled val="1"/>
        </dgm:presLayoutVars>
      </dgm:prSet>
      <dgm:spPr/>
      <dgm:t>
        <a:bodyPr/>
        <a:lstStyle/>
        <a:p>
          <a:endParaRPr lang="en-US"/>
        </a:p>
      </dgm:t>
    </dgm:pt>
    <dgm:pt modelId="{79FFE381-D2FD-4A6D-A3A5-6C8798563AA7}" type="pres">
      <dgm:prSet presAssocID="{744C7C19-32AE-494D-B784-1D7EE96E4712}" presName="rect2ChTx" presStyleLbl="alignAcc1" presStyleIdx="2" presStyleCnt="3">
        <dgm:presLayoutVars>
          <dgm:bulletEnabled val="1"/>
        </dgm:presLayoutVars>
      </dgm:prSet>
      <dgm:spPr/>
      <dgm:t>
        <a:bodyPr/>
        <a:lstStyle/>
        <a:p>
          <a:endParaRPr lang="en-US"/>
        </a:p>
      </dgm:t>
    </dgm:pt>
    <dgm:pt modelId="{B3221353-B077-4462-9C45-C6AFB659252B}" type="pres">
      <dgm:prSet presAssocID="{443DA8D3-BE77-48E6-B15C-E8F3D030C774}" presName="rect3ParTx" presStyleLbl="alignAcc1" presStyleIdx="2" presStyleCnt="3">
        <dgm:presLayoutVars>
          <dgm:chMax val="1"/>
          <dgm:bulletEnabled val="1"/>
        </dgm:presLayoutVars>
      </dgm:prSet>
      <dgm:spPr/>
      <dgm:t>
        <a:bodyPr/>
        <a:lstStyle/>
        <a:p>
          <a:endParaRPr lang="en-US"/>
        </a:p>
      </dgm:t>
    </dgm:pt>
    <dgm:pt modelId="{0097953A-9438-45B7-B731-1652C5E5EF7A}" type="pres">
      <dgm:prSet presAssocID="{443DA8D3-BE77-48E6-B15C-E8F3D030C774}" presName="rect3ChTx" presStyleLbl="alignAcc1" presStyleIdx="2" presStyleCnt="3">
        <dgm:presLayoutVars>
          <dgm:bulletEnabled val="1"/>
        </dgm:presLayoutVars>
      </dgm:prSet>
      <dgm:spPr/>
      <dgm:t>
        <a:bodyPr/>
        <a:lstStyle/>
        <a:p>
          <a:endParaRPr lang="en-US"/>
        </a:p>
      </dgm:t>
    </dgm:pt>
  </dgm:ptLst>
  <dgm:cxnLst>
    <dgm:cxn modelId="{0666FBE4-149B-4828-BA42-46138D7E0E1C}" type="presOf" srcId="{D7CEA6C9-9CFA-43D0-A218-FC454D88392B}" destId="{ED7240C0-879B-47FD-893B-382E81258C0F}" srcOrd="1" destOrd="0" presId="urn:microsoft.com/office/officeart/2005/8/layout/target3"/>
    <dgm:cxn modelId="{6A1BCF69-8EB8-47ED-9553-47582966E401}" type="presOf" srcId="{744C7C19-32AE-494D-B784-1D7EE96E4712}" destId="{E1A9514C-2EC9-4AF3-B878-25A654CD9F53}" srcOrd="0" destOrd="0" presId="urn:microsoft.com/office/officeart/2005/8/layout/target3"/>
    <dgm:cxn modelId="{AE84D87E-79AA-4B41-94CA-8319B42FBC82}" type="presOf" srcId="{443DA8D3-BE77-48E6-B15C-E8F3D030C774}" destId="{CA0AA23F-9565-482D-810F-BE6CAC53FA9F}" srcOrd="0" destOrd="0" presId="urn:microsoft.com/office/officeart/2005/8/layout/target3"/>
    <dgm:cxn modelId="{1C15BF8B-0853-45A9-B9A6-80F706E8FC45}" srcId="{D7CEA6C9-9CFA-43D0-A218-FC454D88392B}" destId="{90D1FFDA-04BD-497F-803D-6C6439A6CD52}" srcOrd="1" destOrd="0" parTransId="{2435061F-094F-4A79-A095-53BD6DD613BB}" sibTransId="{A894CAE9-31F6-4972-89E7-C80819BD939E}"/>
    <dgm:cxn modelId="{93B790CE-1F81-49EA-95FD-5125D66F5D08}" type="presOf" srcId="{85473537-4CB1-4BCC-BEDB-FC8A9DFB5B7E}" destId="{0097953A-9438-45B7-B731-1652C5E5EF7A}" srcOrd="0" destOrd="2" presId="urn:microsoft.com/office/officeart/2005/8/layout/target3"/>
    <dgm:cxn modelId="{D0E5DA0F-7363-45D2-AB82-C64349AA637C}" type="presOf" srcId="{C6E45295-451E-47BB-A324-2E1F9B96EB56}" destId="{0097953A-9438-45B7-B731-1652C5E5EF7A}" srcOrd="0" destOrd="1" presId="urn:microsoft.com/office/officeart/2005/8/layout/target3"/>
    <dgm:cxn modelId="{31006089-19C8-40BE-B342-6E2E3D2244A3}" srcId="{744C7C19-32AE-494D-B784-1D7EE96E4712}" destId="{EAC56060-F29C-453D-A24A-B2BDBA32F3C6}" srcOrd="0" destOrd="0" parTransId="{28AA9D77-1100-4381-B10E-50B6A878B2AC}" sibTransId="{B4757B25-89A3-42D5-BC07-305CC551FB2A}"/>
    <dgm:cxn modelId="{A1116325-B495-4B14-9E16-8CEC30A99B67}" srcId="{443DA8D3-BE77-48E6-B15C-E8F3D030C774}" destId="{C6E45295-451E-47BB-A324-2E1F9B96EB56}" srcOrd="1" destOrd="0" parTransId="{355726C3-B0CB-4FC8-AE65-998D0867CDC3}" sibTransId="{552F0AA3-8DE2-4E99-9FFC-548556A38DFA}"/>
    <dgm:cxn modelId="{CD985F31-8D1F-4A52-B429-858C9476E6DA}" srcId="{D7CEA6C9-9CFA-43D0-A218-FC454D88392B}" destId="{999ED4EA-7482-4559-B519-A3EDF2224CBA}" srcOrd="0" destOrd="0" parTransId="{A5ABA25D-04F2-45E2-A5B6-4EC5A2FD7915}" sibTransId="{1F8E945E-2642-414B-A3C3-1D3933B48D94}"/>
    <dgm:cxn modelId="{1C117D28-210A-454B-B226-CCE8376840E7}" srcId="{77404DCD-6B7E-4FAC-B891-A4C45001077C}" destId="{D7CEA6C9-9CFA-43D0-A218-FC454D88392B}" srcOrd="0" destOrd="0" parTransId="{6CC24662-C028-4925-85FA-F6E27C41352D}" sibTransId="{918BC29F-4A1B-4CFD-97D9-CBA4AE46D2B0}"/>
    <dgm:cxn modelId="{12F435D8-01BF-4770-84A1-9F4036294762}" srcId="{77404DCD-6B7E-4FAC-B891-A4C45001077C}" destId="{443DA8D3-BE77-48E6-B15C-E8F3D030C774}" srcOrd="2" destOrd="0" parTransId="{CB906201-3294-4E4F-A2AD-79642D8499C2}" sibTransId="{E7AB4C72-7303-45E0-90DA-EFAA087FB065}"/>
    <dgm:cxn modelId="{93246A14-8B0A-49DB-8E23-EA9882D16ECB}" srcId="{443DA8D3-BE77-48E6-B15C-E8F3D030C774}" destId="{85473537-4CB1-4BCC-BEDB-FC8A9DFB5B7E}" srcOrd="2" destOrd="0" parTransId="{0467B381-D1D0-4A33-8EDF-FDB8CB4DE8FF}" sibTransId="{BB1C17E8-595E-4EE3-AA71-398ADFA0E224}"/>
    <dgm:cxn modelId="{2E1BAC08-99F6-4DB8-BAFC-C20C883E03FF}" type="presOf" srcId="{744C7C19-32AE-494D-B784-1D7EE96E4712}" destId="{089216FA-3738-4176-A42C-411C9099B006}" srcOrd="1" destOrd="0" presId="urn:microsoft.com/office/officeart/2005/8/layout/target3"/>
    <dgm:cxn modelId="{F72E0309-DBC1-48AA-8BBD-E097F9D1BA03}" srcId="{443DA8D3-BE77-48E6-B15C-E8F3D030C774}" destId="{810F31A5-38EF-424D-B4FB-37B41FBF6278}" srcOrd="0" destOrd="0" parTransId="{CFB53F21-9A3E-4081-AF68-68567690713B}" sibTransId="{F1C127A7-26F0-4EED-8354-79F8C20F9B58}"/>
    <dgm:cxn modelId="{904F5DE4-5F50-4730-8369-E34160DDA2FA}" type="presOf" srcId="{EAC56060-F29C-453D-A24A-B2BDBA32F3C6}" destId="{79FFE381-D2FD-4A6D-A3A5-6C8798563AA7}" srcOrd="0" destOrd="0" presId="urn:microsoft.com/office/officeart/2005/8/layout/target3"/>
    <dgm:cxn modelId="{A8437AC6-7468-4643-94F0-45656319AF39}" srcId="{77404DCD-6B7E-4FAC-B891-A4C45001077C}" destId="{744C7C19-32AE-494D-B784-1D7EE96E4712}" srcOrd="1" destOrd="0" parTransId="{3AAEDC2F-3B46-4B5D-8BD7-EF7D061DC1D0}" sibTransId="{E7ADF674-EC88-411E-A0FB-6D712C4A7B79}"/>
    <dgm:cxn modelId="{375CF119-0487-479A-B141-9CF9A4AFC59B}" type="presOf" srcId="{D7CEA6C9-9CFA-43D0-A218-FC454D88392B}" destId="{9793B11B-4C86-4A76-8AE7-6D48254D9D1E}" srcOrd="0" destOrd="0" presId="urn:microsoft.com/office/officeart/2005/8/layout/target3"/>
    <dgm:cxn modelId="{6CBB4B06-5205-4260-A6EA-6B1D5CEBC61A}" type="presOf" srcId="{443DA8D3-BE77-48E6-B15C-E8F3D030C774}" destId="{B3221353-B077-4462-9C45-C6AFB659252B}" srcOrd="1" destOrd="0" presId="urn:microsoft.com/office/officeart/2005/8/layout/target3"/>
    <dgm:cxn modelId="{C76D0787-127C-49CF-82B5-75CEE07514B1}" type="presOf" srcId="{90D1FFDA-04BD-497F-803D-6C6439A6CD52}" destId="{D22C1484-DBD0-44E5-A088-1C5D91EE10FB}" srcOrd="0" destOrd="1" presId="urn:microsoft.com/office/officeart/2005/8/layout/target3"/>
    <dgm:cxn modelId="{523C9E60-14C9-4103-AA8B-B8F51CCE0C4F}" type="presOf" srcId="{999ED4EA-7482-4559-B519-A3EDF2224CBA}" destId="{D22C1484-DBD0-44E5-A088-1C5D91EE10FB}" srcOrd="0" destOrd="0" presId="urn:microsoft.com/office/officeart/2005/8/layout/target3"/>
    <dgm:cxn modelId="{9B9B964E-72A1-4F9A-93DA-BBCEACA91348}" type="presOf" srcId="{77404DCD-6B7E-4FAC-B891-A4C45001077C}" destId="{7A8734D3-4AB9-4304-BA14-2F74C5D5DE6A}" srcOrd="0" destOrd="0" presId="urn:microsoft.com/office/officeart/2005/8/layout/target3"/>
    <dgm:cxn modelId="{2FFB93C7-7348-43C7-9E44-B7CB8FC00224}" type="presOf" srcId="{810F31A5-38EF-424D-B4FB-37B41FBF6278}" destId="{0097953A-9438-45B7-B731-1652C5E5EF7A}" srcOrd="0" destOrd="0" presId="urn:microsoft.com/office/officeart/2005/8/layout/target3"/>
    <dgm:cxn modelId="{78F9E765-3EF4-4682-895E-E2066B097F4D}" type="presParOf" srcId="{7A8734D3-4AB9-4304-BA14-2F74C5D5DE6A}" destId="{9982C9AA-C51A-46A3-B9D3-BFE7548A03D6}" srcOrd="0" destOrd="0" presId="urn:microsoft.com/office/officeart/2005/8/layout/target3"/>
    <dgm:cxn modelId="{4E5D4487-9F4D-4229-9E01-052723125D13}" type="presParOf" srcId="{7A8734D3-4AB9-4304-BA14-2F74C5D5DE6A}" destId="{0065E597-6BC1-42D8-B0BE-6DFF9209B363}" srcOrd="1" destOrd="0" presId="urn:microsoft.com/office/officeart/2005/8/layout/target3"/>
    <dgm:cxn modelId="{F8033895-736E-4200-94E4-3166ADB4A301}" type="presParOf" srcId="{7A8734D3-4AB9-4304-BA14-2F74C5D5DE6A}" destId="{9793B11B-4C86-4A76-8AE7-6D48254D9D1E}" srcOrd="2" destOrd="0" presId="urn:microsoft.com/office/officeart/2005/8/layout/target3"/>
    <dgm:cxn modelId="{6D8D801D-A684-4AB5-ABAA-3CE75223A865}" type="presParOf" srcId="{7A8734D3-4AB9-4304-BA14-2F74C5D5DE6A}" destId="{23C36DBC-E9CE-44E5-9813-CF0E3EB56F98}" srcOrd="3" destOrd="0" presId="urn:microsoft.com/office/officeart/2005/8/layout/target3"/>
    <dgm:cxn modelId="{32F1AE63-1BE1-4C9A-8F75-F840E67D18C5}" type="presParOf" srcId="{7A8734D3-4AB9-4304-BA14-2F74C5D5DE6A}" destId="{8343326D-907F-43DC-A464-A3577E75D3FA}" srcOrd="4" destOrd="0" presId="urn:microsoft.com/office/officeart/2005/8/layout/target3"/>
    <dgm:cxn modelId="{4A82CFA0-D574-40D4-9781-DFD14D48AB78}" type="presParOf" srcId="{7A8734D3-4AB9-4304-BA14-2F74C5D5DE6A}" destId="{E1A9514C-2EC9-4AF3-B878-25A654CD9F53}" srcOrd="5" destOrd="0" presId="urn:microsoft.com/office/officeart/2005/8/layout/target3"/>
    <dgm:cxn modelId="{E01EC112-B1A0-41BA-8093-C6B231E8D3FB}" type="presParOf" srcId="{7A8734D3-4AB9-4304-BA14-2F74C5D5DE6A}" destId="{81607617-DAC7-4BAF-9BAA-DBBEBEB44EF5}" srcOrd="6" destOrd="0" presId="urn:microsoft.com/office/officeart/2005/8/layout/target3"/>
    <dgm:cxn modelId="{4190307E-000E-4083-829A-BCF82A23865D}" type="presParOf" srcId="{7A8734D3-4AB9-4304-BA14-2F74C5D5DE6A}" destId="{68CC0946-FFB8-4948-8487-F1EE59023E1C}" srcOrd="7" destOrd="0" presId="urn:microsoft.com/office/officeart/2005/8/layout/target3"/>
    <dgm:cxn modelId="{41D54F42-A1CB-4C29-99AB-9714A054BF41}" type="presParOf" srcId="{7A8734D3-4AB9-4304-BA14-2F74C5D5DE6A}" destId="{CA0AA23F-9565-482D-810F-BE6CAC53FA9F}" srcOrd="8" destOrd="0" presId="urn:microsoft.com/office/officeart/2005/8/layout/target3"/>
    <dgm:cxn modelId="{1F62C10F-E636-437C-99B7-6A55024E8EB3}" type="presParOf" srcId="{7A8734D3-4AB9-4304-BA14-2F74C5D5DE6A}" destId="{ED7240C0-879B-47FD-893B-382E81258C0F}" srcOrd="9" destOrd="0" presId="urn:microsoft.com/office/officeart/2005/8/layout/target3"/>
    <dgm:cxn modelId="{B92BF5AA-64D2-4F3C-A3E2-CE058DFF3BAC}" type="presParOf" srcId="{7A8734D3-4AB9-4304-BA14-2F74C5D5DE6A}" destId="{D22C1484-DBD0-44E5-A088-1C5D91EE10FB}" srcOrd="10" destOrd="0" presId="urn:microsoft.com/office/officeart/2005/8/layout/target3"/>
    <dgm:cxn modelId="{25AD9B9F-1FF2-4C4B-AF33-C48C5174F607}" type="presParOf" srcId="{7A8734D3-4AB9-4304-BA14-2F74C5D5DE6A}" destId="{089216FA-3738-4176-A42C-411C9099B006}" srcOrd="11" destOrd="0" presId="urn:microsoft.com/office/officeart/2005/8/layout/target3"/>
    <dgm:cxn modelId="{12398304-1573-4224-84DD-3A8E485569E7}" type="presParOf" srcId="{7A8734D3-4AB9-4304-BA14-2F74C5D5DE6A}" destId="{79FFE381-D2FD-4A6D-A3A5-6C8798563AA7}" srcOrd="12" destOrd="0" presId="urn:microsoft.com/office/officeart/2005/8/layout/target3"/>
    <dgm:cxn modelId="{58AD42BC-FA8D-4492-A5BC-C1830A985A84}" type="presParOf" srcId="{7A8734D3-4AB9-4304-BA14-2F74C5D5DE6A}" destId="{B3221353-B077-4462-9C45-C6AFB659252B}" srcOrd="13" destOrd="0" presId="urn:microsoft.com/office/officeart/2005/8/layout/target3"/>
    <dgm:cxn modelId="{22C106E9-4834-4445-9EA6-495FA4236D7B}" type="presParOf" srcId="{7A8734D3-4AB9-4304-BA14-2F74C5D5DE6A}" destId="{0097953A-9438-45B7-B731-1652C5E5EF7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04DCD-6B7E-4FAC-B891-A4C45001077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7CEA6C9-9CFA-43D0-A218-FC454D88392B}">
      <dgm:prSet phldrT="[Text]"/>
      <dgm:spPr/>
      <dgm:t>
        <a:bodyPr/>
        <a:lstStyle/>
        <a:p>
          <a:r>
            <a:rPr lang="en-US" dirty="0" smtClean="0"/>
            <a:t>Collapse</a:t>
          </a:r>
        </a:p>
        <a:p>
          <a:r>
            <a:rPr lang="en-US" dirty="0" smtClean="0"/>
            <a:t>Of 19</a:t>
          </a:r>
          <a:r>
            <a:rPr lang="en-US" baseline="30000" dirty="0" smtClean="0"/>
            <a:t>th</a:t>
          </a:r>
          <a:r>
            <a:rPr lang="en-US" dirty="0" smtClean="0"/>
            <a:t> Century </a:t>
          </a:r>
          <a:r>
            <a:rPr lang="en-US" dirty="0" err="1" smtClean="0"/>
            <a:t>Tx</a:t>
          </a:r>
          <a:endParaRPr lang="en-US" dirty="0"/>
        </a:p>
      </dgm:t>
    </dgm:pt>
    <dgm:pt modelId="{6CC24662-C028-4925-85FA-F6E27C41352D}" type="parTrans" cxnId="{1C117D28-210A-454B-B226-CCE8376840E7}">
      <dgm:prSet/>
      <dgm:spPr/>
      <dgm:t>
        <a:bodyPr/>
        <a:lstStyle/>
        <a:p>
          <a:endParaRPr lang="en-US"/>
        </a:p>
      </dgm:t>
    </dgm:pt>
    <dgm:pt modelId="{918BC29F-4A1B-4CFD-97D9-CBA4AE46D2B0}" type="sibTrans" cxnId="{1C117D28-210A-454B-B226-CCE8376840E7}">
      <dgm:prSet/>
      <dgm:spPr/>
      <dgm:t>
        <a:bodyPr/>
        <a:lstStyle/>
        <a:p>
          <a:endParaRPr lang="en-US"/>
        </a:p>
      </dgm:t>
    </dgm:pt>
    <dgm:pt modelId="{999ED4EA-7482-4559-B519-A3EDF2224CBA}">
      <dgm:prSet phldrT="[Text]"/>
      <dgm:spPr/>
      <dgm:t>
        <a:bodyPr/>
        <a:lstStyle/>
        <a:p>
          <a:r>
            <a:rPr lang="en-US" dirty="0" smtClean="0"/>
            <a:t>Harrison Act</a:t>
          </a:r>
          <a:endParaRPr lang="en-US" dirty="0"/>
        </a:p>
      </dgm:t>
    </dgm:pt>
    <dgm:pt modelId="{A5ABA25D-04F2-45E2-A5B6-4EC5A2FD7915}" type="parTrans" cxnId="{CD985F31-8D1F-4A52-B429-858C9476E6DA}">
      <dgm:prSet/>
      <dgm:spPr/>
      <dgm:t>
        <a:bodyPr/>
        <a:lstStyle/>
        <a:p>
          <a:endParaRPr lang="en-US"/>
        </a:p>
      </dgm:t>
    </dgm:pt>
    <dgm:pt modelId="{1F8E945E-2642-414B-A3C3-1D3933B48D94}" type="sibTrans" cxnId="{CD985F31-8D1F-4A52-B429-858C9476E6DA}">
      <dgm:prSet/>
      <dgm:spPr/>
      <dgm:t>
        <a:bodyPr/>
        <a:lstStyle/>
        <a:p>
          <a:endParaRPr lang="en-US"/>
        </a:p>
      </dgm:t>
    </dgm:pt>
    <dgm:pt modelId="{744C7C19-32AE-494D-B784-1D7EE96E4712}">
      <dgm:prSet phldrT="[Text]"/>
      <dgm:spPr/>
      <dgm:t>
        <a:bodyPr/>
        <a:lstStyle/>
        <a:p>
          <a:r>
            <a:rPr lang="en-US" dirty="0" smtClean="0"/>
            <a:t>Narcotics Farms</a:t>
          </a:r>
          <a:endParaRPr lang="en-US" dirty="0"/>
        </a:p>
      </dgm:t>
    </dgm:pt>
    <dgm:pt modelId="{3AAEDC2F-3B46-4B5D-8BD7-EF7D061DC1D0}" type="parTrans" cxnId="{A8437AC6-7468-4643-94F0-45656319AF39}">
      <dgm:prSet/>
      <dgm:spPr/>
      <dgm:t>
        <a:bodyPr/>
        <a:lstStyle/>
        <a:p>
          <a:endParaRPr lang="en-US"/>
        </a:p>
      </dgm:t>
    </dgm:pt>
    <dgm:pt modelId="{E7ADF674-EC88-411E-A0FB-6D712C4A7B79}" type="sibTrans" cxnId="{A8437AC6-7468-4643-94F0-45656319AF39}">
      <dgm:prSet/>
      <dgm:spPr/>
      <dgm:t>
        <a:bodyPr/>
        <a:lstStyle/>
        <a:p>
          <a:endParaRPr lang="en-US"/>
        </a:p>
      </dgm:t>
    </dgm:pt>
    <dgm:pt modelId="{EAC56060-F29C-453D-A24A-B2BDBA32F3C6}">
      <dgm:prSet phldrT="[Text]"/>
      <dgm:spPr/>
      <dgm:t>
        <a:bodyPr/>
        <a:lstStyle/>
        <a:p>
          <a:r>
            <a:rPr lang="en-US" dirty="0" smtClean="0"/>
            <a:t>High Post-</a:t>
          </a:r>
          <a:r>
            <a:rPr lang="en-US" dirty="0" err="1" smtClean="0"/>
            <a:t>Tx</a:t>
          </a:r>
          <a:r>
            <a:rPr lang="en-US" dirty="0" smtClean="0"/>
            <a:t> Relapse Rates</a:t>
          </a:r>
          <a:endParaRPr lang="en-US" dirty="0"/>
        </a:p>
      </dgm:t>
    </dgm:pt>
    <dgm:pt modelId="{28AA9D77-1100-4381-B10E-50B6A878B2AC}" type="parTrans" cxnId="{31006089-19C8-40BE-B342-6E2E3D2244A3}">
      <dgm:prSet/>
      <dgm:spPr/>
      <dgm:t>
        <a:bodyPr/>
        <a:lstStyle/>
        <a:p>
          <a:endParaRPr lang="en-US"/>
        </a:p>
      </dgm:t>
    </dgm:pt>
    <dgm:pt modelId="{B4757B25-89A3-42D5-BC07-305CC551FB2A}" type="sibTrans" cxnId="{31006089-19C8-40BE-B342-6E2E3D2244A3}">
      <dgm:prSet/>
      <dgm:spPr/>
      <dgm:t>
        <a:bodyPr/>
        <a:lstStyle/>
        <a:p>
          <a:endParaRPr lang="en-US"/>
        </a:p>
      </dgm:t>
    </dgm:pt>
    <dgm:pt modelId="{443DA8D3-BE77-48E6-B15C-E8F3D030C774}">
      <dgm:prSet phldrT="[Text]"/>
      <dgm:spPr/>
      <dgm:t>
        <a:bodyPr/>
        <a:lstStyle/>
        <a:p>
          <a:r>
            <a:rPr lang="en-US" dirty="0" smtClean="0"/>
            <a:t>Mid-20</a:t>
          </a:r>
          <a:r>
            <a:rPr lang="en-US" baseline="30000" dirty="0" smtClean="0"/>
            <a:t>th</a:t>
          </a:r>
          <a:r>
            <a:rPr lang="en-US" dirty="0" smtClean="0"/>
            <a:t> Century rise in Heroin Addiction </a:t>
          </a:r>
          <a:endParaRPr lang="en-US" dirty="0"/>
        </a:p>
      </dgm:t>
    </dgm:pt>
    <dgm:pt modelId="{CB906201-3294-4E4F-A2AD-79642D8499C2}" type="parTrans" cxnId="{12F435D8-01BF-4770-84A1-9F4036294762}">
      <dgm:prSet/>
      <dgm:spPr/>
      <dgm:t>
        <a:bodyPr/>
        <a:lstStyle/>
        <a:p>
          <a:endParaRPr lang="en-US"/>
        </a:p>
      </dgm:t>
    </dgm:pt>
    <dgm:pt modelId="{E7AB4C72-7303-45E0-90DA-EFAA087FB065}" type="sibTrans" cxnId="{12F435D8-01BF-4770-84A1-9F4036294762}">
      <dgm:prSet/>
      <dgm:spPr/>
      <dgm:t>
        <a:bodyPr/>
        <a:lstStyle/>
        <a:p>
          <a:endParaRPr lang="en-US"/>
        </a:p>
      </dgm:t>
    </dgm:pt>
    <dgm:pt modelId="{810F31A5-38EF-424D-B4FB-37B41FBF6278}">
      <dgm:prSet phldrT="[Text]"/>
      <dgm:spPr/>
      <dgm:t>
        <a:bodyPr/>
        <a:lstStyle/>
        <a:p>
          <a:r>
            <a:rPr lang="en-US" dirty="0" smtClean="0"/>
            <a:t>Moral Panic</a:t>
          </a:r>
          <a:endParaRPr lang="en-US" dirty="0"/>
        </a:p>
      </dgm:t>
    </dgm:pt>
    <dgm:pt modelId="{CFB53F21-9A3E-4081-AF68-68567690713B}" type="parTrans" cxnId="{F72E0309-DBC1-48AA-8BBD-E097F9D1BA03}">
      <dgm:prSet/>
      <dgm:spPr/>
      <dgm:t>
        <a:bodyPr/>
        <a:lstStyle/>
        <a:p>
          <a:endParaRPr lang="en-US"/>
        </a:p>
      </dgm:t>
    </dgm:pt>
    <dgm:pt modelId="{F1C127A7-26F0-4EED-8354-79F8C20F9B58}" type="sibTrans" cxnId="{F72E0309-DBC1-48AA-8BBD-E097F9D1BA03}">
      <dgm:prSet/>
      <dgm:spPr/>
      <dgm:t>
        <a:bodyPr/>
        <a:lstStyle/>
        <a:p>
          <a:endParaRPr lang="en-US"/>
        </a:p>
      </dgm:t>
    </dgm:pt>
    <dgm:pt modelId="{85473537-4CB1-4BCC-BEDB-FC8A9DFB5B7E}">
      <dgm:prSet phldrT="[Text]"/>
      <dgm:spPr/>
      <dgm:t>
        <a:bodyPr/>
        <a:lstStyle/>
        <a:p>
          <a:r>
            <a:rPr lang="en-US" dirty="0" smtClean="0"/>
            <a:t>Vietnam</a:t>
          </a:r>
          <a:endParaRPr lang="en-US" dirty="0"/>
        </a:p>
      </dgm:t>
    </dgm:pt>
    <dgm:pt modelId="{0467B381-D1D0-4A33-8EDF-FDB8CB4DE8FF}" type="parTrans" cxnId="{93246A14-8B0A-49DB-8E23-EA9882D16ECB}">
      <dgm:prSet/>
      <dgm:spPr/>
      <dgm:t>
        <a:bodyPr/>
        <a:lstStyle/>
        <a:p>
          <a:endParaRPr lang="en-US"/>
        </a:p>
      </dgm:t>
    </dgm:pt>
    <dgm:pt modelId="{BB1C17E8-595E-4EE3-AA71-398ADFA0E224}" type="sibTrans" cxnId="{93246A14-8B0A-49DB-8E23-EA9882D16ECB}">
      <dgm:prSet/>
      <dgm:spPr/>
      <dgm:t>
        <a:bodyPr/>
        <a:lstStyle/>
        <a:p>
          <a:endParaRPr lang="en-US"/>
        </a:p>
      </dgm:t>
    </dgm:pt>
    <dgm:pt modelId="{DA39C35E-1BAB-479F-B9EC-E2C0A0A086D7}">
      <dgm:prSet phldrT="[Text]"/>
      <dgm:spPr/>
      <dgm:t>
        <a:bodyPr/>
        <a:lstStyle/>
        <a:p>
          <a:r>
            <a:rPr lang="en-US" dirty="0" smtClean="0"/>
            <a:t>1919-1924 Clinics</a:t>
          </a:r>
          <a:endParaRPr lang="en-US" dirty="0"/>
        </a:p>
      </dgm:t>
    </dgm:pt>
    <dgm:pt modelId="{6C68F169-655E-43CE-B404-602CC8282C2F}" type="parTrans" cxnId="{C0485F91-EDEF-4A39-98B3-5B6211AF122E}">
      <dgm:prSet/>
      <dgm:spPr/>
      <dgm:t>
        <a:bodyPr/>
        <a:lstStyle/>
        <a:p>
          <a:endParaRPr lang="en-US"/>
        </a:p>
      </dgm:t>
    </dgm:pt>
    <dgm:pt modelId="{191AD69A-5876-452B-B9E9-DACAE473163E}" type="sibTrans" cxnId="{C0485F91-EDEF-4A39-98B3-5B6211AF122E}">
      <dgm:prSet/>
      <dgm:spPr/>
      <dgm:t>
        <a:bodyPr/>
        <a:lstStyle/>
        <a:p>
          <a:endParaRPr lang="en-US"/>
        </a:p>
      </dgm:t>
    </dgm:pt>
    <dgm:pt modelId="{5B0850D4-F4C6-4105-A92E-D975B00CC123}">
      <dgm:prSet phldrT="[Text]"/>
      <dgm:spPr/>
      <dgm:t>
        <a:bodyPr/>
        <a:lstStyle/>
        <a:p>
          <a:r>
            <a:rPr lang="en-US" dirty="0" smtClean="0"/>
            <a:t>Webb V. United States</a:t>
          </a:r>
          <a:endParaRPr lang="en-US" dirty="0"/>
        </a:p>
      </dgm:t>
    </dgm:pt>
    <dgm:pt modelId="{B04F9E4A-AFE7-45A5-909F-9DFAD96B3375}" type="parTrans" cxnId="{1AF9E783-7B66-4010-A1C5-E8D515192A84}">
      <dgm:prSet/>
      <dgm:spPr/>
    </dgm:pt>
    <dgm:pt modelId="{E571591C-77E9-47BE-9FD3-7BEA88DD3F90}" type="sibTrans" cxnId="{1AF9E783-7B66-4010-A1C5-E8D515192A84}">
      <dgm:prSet/>
      <dgm:spPr/>
    </dgm:pt>
    <dgm:pt modelId="{FC231653-93BD-4E53-AA4F-19F568B93F21}">
      <dgm:prSet phldrT="[Text]"/>
      <dgm:spPr/>
      <dgm:t>
        <a:bodyPr/>
        <a:lstStyle/>
        <a:p>
          <a:r>
            <a:rPr lang="en-US" dirty="0" smtClean="0"/>
            <a:t>Porter Act (1929)</a:t>
          </a:r>
          <a:endParaRPr lang="en-US" dirty="0"/>
        </a:p>
      </dgm:t>
    </dgm:pt>
    <dgm:pt modelId="{A7CD5B7D-1E98-4F54-9028-2C71B7049259}" type="parTrans" cxnId="{7A754913-8FAF-4D5C-BEB4-12169629DBF9}">
      <dgm:prSet/>
      <dgm:spPr/>
    </dgm:pt>
    <dgm:pt modelId="{895CF500-BFED-443E-8218-E59B4AE9B913}" type="sibTrans" cxnId="{7A754913-8FAF-4D5C-BEB4-12169629DBF9}">
      <dgm:prSet/>
      <dgm:spPr/>
    </dgm:pt>
    <dgm:pt modelId="{282D2829-3DEE-4B40-8F5B-3F276788D10E}">
      <dgm:prSet phldrT="[Text]"/>
      <dgm:spPr/>
      <dgm:t>
        <a:bodyPr/>
        <a:lstStyle/>
        <a:p>
          <a:r>
            <a:rPr lang="en-US" dirty="0" smtClean="0"/>
            <a:t>Lexington, KY (1935)</a:t>
          </a:r>
          <a:endParaRPr lang="en-US" dirty="0"/>
        </a:p>
      </dgm:t>
    </dgm:pt>
    <dgm:pt modelId="{8141BFBE-B11A-49AE-8F29-3DA0F73887BD}" type="parTrans" cxnId="{A7B75553-17AF-49F8-BEDA-B58129E4B200}">
      <dgm:prSet/>
      <dgm:spPr/>
    </dgm:pt>
    <dgm:pt modelId="{9DCB6AD8-7256-4F4E-AD46-8978FE0D174E}" type="sibTrans" cxnId="{A7B75553-17AF-49F8-BEDA-B58129E4B200}">
      <dgm:prSet/>
      <dgm:spPr/>
    </dgm:pt>
    <dgm:pt modelId="{20996E20-D862-4A96-B64A-A8CCF641081A}">
      <dgm:prSet phldrT="[Text]"/>
      <dgm:spPr/>
      <dgm:t>
        <a:bodyPr/>
        <a:lstStyle/>
        <a:p>
          <a:r>
            <a:rPr lang="en-US" dirty="0" smtClean="0"/>
            <a:t>Fort Worth, </a:t>
          </a:r>
          <a:r>
            <a:rPr lang="en-US" dirty="0" err="1" smtClean="0"/>
            <a:t>Tx</a:t>
          </a:r>
          <a:r>
            <a:rPr lang="en-US" dirty="0" smtClean="0"/>
            <a:t> (1938)</a:t>
          </a:r>
          <a:endParaRPr lang="en-US" dirty="0"/>
        </a:p>
      </dgm:t>
    </dgm:pt>
    <dgm:pt modelId="{ABFE00B9-311B-41DB-BC89-1BEBC75308BB}" type="parTrans" cxnId="{C5FC4130-8AF9-4BC8-A7CD-6F63C741BB91}">
      <dgm:prSet/>
      <dgm:spPr/>
    </dgm:pt>
    <dgm:pt modelId="{BD01ABD2-DC39-493F-B8F9-C450ACFF3165}" type="sibTrans" cxnId="{C5FC4130-8AF9-4BC8-A7CD-6F63C741BB91}">
      <dgm:prSet/>
      <dgm:spPr/>
    </dgm:pt>
    <dgm:pt modelId="{26A96689-4171-4886-9E6D-1EB3DD3BBE90}">
      <dgm:prSet phldrT="[Text]"/>
      <dgm:spPr/>
      <dgm:t>
        <a:bodyPr/>
        <a:lstStyle/>
        <a:p>
          <a:r>
            <a:rPr lang="en-US" dirty="0" smtClean="0"/>
            <a:t>Juvenile Narcotic Addiction &amp; Riverside Hospital (52-61)</a:t>
          </a:r>
          <a:endParaRPr lang="en-US" dirty="0"/>
        </a:p>
      </dgm:t>
    </dgm:pt>
    <dgm:pt modelId="{6D199CA9-427C-49C8-973B-D753B324B92A}" type="parTrans" cxnId="{92F82209-84BD-48E6-8C74-09BCB6CD1FA8}">
      <dgm:prSet/>
      <dgm:spPr/>
    </dgm:pt>
    <dgm:pt modelId="{43FC0E23-F844-449A-958B-1BE29A44062B}" type="sibTrans" cxnId="{92F82209-84BD-48E6-8C74-09BCB6CD1FA8}">
      <dgm:prSet/>
      <dgm:spPr/>
    </dgm:pt>
    <dgm:pt modelId="{B3BF7D95-EBB5-4A67-8424-C417623ED429}">
      <dgm:prSet phldrT="[Text]"/>
      <dgm:spPr/>
      <dgm:t>
        <a:bodyPr/>
        <a:lstStyle/>
        <a:p>
          <a:endParaRPr lang="en-US" dirty="0"/>
        </a:p>
      </dgm:t>
    </dgm:pt>
    <dgm:pt modelId="{232AA8CF-19CB-4D30-8365-8550FF7BCA8C}" type="parTrans" cxnId="{A81048B4-8D61-4B2C-A7C3-F1FB674D81D8}">
      <dgm:prSet/>
      <dgm:spPr/>
    </dgm:pt>
    <dgm:pt modelId="{3A0EB5FD-BD74-40C2-B2F0-596B58DAB262}" type="sibTrans" cxnId="{A81048B4-8D61-4B2C-A7C3-F1FB674D81D8}">
      <dgm:prSet/>
      <dgm:spPr/>
    </dgm:pt>
    <dgm:pt modelId="{E9ED084F-2461-47D4-A586-EE610B8218A4}">
      <dgm:prSet phldrT="[Text]"/>
      <dgm:spPr/>
      <dgm:t>
        <a:bodyPr/>
        <a:lstStyle/>
        <a:p>
          <a:r>
            <a:rPr lang="en-US" dirty="0" smtClean="0"/>
            <a:t>Experimental, e.g., Bromide Therapy</a:t>
          </a:r>
          <a:endParaRPr lang="en-US" dirty="0"/>
        </a:p>
      </dgm:t>
    </dgm:pt>
    <dgm:pt modelId="{FB47805D-D9D8-4EB7-9828-305E1D079465}" type="parTrans" cxnId="{3EED140D-46C4-4260-BFE0-E0366300AAC4}">
      <dgm:prSet/>
      <dgm:spPr/>
    </dgm:pt>
    <dgm:pt modelId="{E74CB1F9-3B1F-4F6F-87C0-14D69A321869}" type="sibTrans" cxnId="{3EED140D-46C4-4260-BFE0-E0366300AAC4}">
      <dgm:prSet/>
      <dgm:spPr/>
    </dgm:pt>
    <dgm:pt modelId="{7A8734D3-4AB9-4304-BA14-2F74C5D5DE6A}" type="pres">
      <dgm:prSet presAssocID="{77404DCD-6B7E-4FAC-B891-A4C45001077C}" presName="Name0" presStyleCnt="0">
        <dgm:presLayoutVars>
          <dgm:chMax val="7"/>
          <dgm:dir/>
          <dgm:animLvl val="lvl"/>
          <dgm:resizeHandles val="exact"/>
        </dgm:presLayoutVars>
      </dgm:prSet>
      <dgm:spPr/>
      <dgm:t>
        <a:bodyPr/>
        <a:lstStyle/>
        <a:p>
          <a:endParaRPr lang="en-US"/>
        </a:p>
      </dgm:t>
    </dgm:pt>
    <dgm:pt modelId="{9982C9AA-C51A-46A3-B9D3-BFE7548A03D6}" type="pres">
      <dgm:prSet presAssocID="{D7CEA6C9-9CFA-43D0-A218-FC454D88392B}" presName="circle1" presStyleLbl="node1" presStyleIdx="0" presStyleCnt="3"/>
      <dgm:spPr/>
    </dgm:pt>
    <dgm:pt modelId="{0065E597-6BC1-42D8-B0BE-6DFF9209B363}" type="pres">
      <dgm:prSet presAssocID="{D7CEA6C9-9CFA-43D0-A218-FC454D88392B}" presName="space" presStyleCnt="0"/>
      <dgm:spPr/>
    </dgm:pt>
    <dgm:pt modelId="{9793B11B-4C86-4A76-8AE7-6D48254D9D1E}" type="pres">
      <dgm:prSet presAssocID="{D7CEA6C9-9CFA-43D0-A218-FC454D88392B}" presName="rect1" presStyleLbl="alignAcc1" presStyleIdx="0" presStyleCnt="3"/>
      <dgm:spPr/>
      <dgm:t>
        <a:bodyPr/>
        <a:lstStyle/>
        <a:p>
          <a:endParaRPr lang="en-US"/>
        </a:p>
      </dgm:t>
    </dgm:pt>
    <dgm:pt modelId="{23C36DBC-E9CE-44E5-9813-CF0E3EB56F98}" type="pres">
      <dgm:prSet presAssocID="{744C7C19-32AE-494D-B784-1D7EE96E4712}" presName="vertSpace2" presStyleLbl="node1" presStyleIdx="0" presStyleCnt="3"/>
      <dgm:spPr/>
    </dgm:pt>
    <dgm:pt modelId="{8343326D-907F-43DC-A464-A3577E75D3FA}" type="pres">
      <dgm:prSet presAssocID="{744C7C19-32AE-494D-B784-1D7EE96E4712}" presName="circle2" presStyleLbl="node1" presStyleIdx="1" presStyleCnt="3"/>
      <dgm:spPr/>
    </dgm:pt>
    <dgm:pt modelId="{E1A9514C-2EC9-4AF3-B878-25A654CD9F53}" type="pres">
      <dgm:prSet presAssocID="{744C7C19-32AE-494D-B784-1D7EE96E4712}" presName="rect2" presStyleLbl="alignAcc1" presStyleIdx="1" presStyleCnt="3"/>
      <dgm:spPr/>
      <dgm:t>
        <a:bodyPr/>
        <a:lstStyle/>
        <a:p>
          <a:endParaRPr lang="en-US"/>
        </a:p>
      </dgm:t>
    </dgm:pt>
    <dgm:pt modelId="{81607617-DAC7-4BAF-9BAA-DBBEBEB44EF5}" type="pres">
      <dgm:prSet presAssocID="{443DA8D3-BE77-48E6-B15C-E8F3D030C774}" presName="vertSpace3" presStyleLbl="node1" presStyleIdx="1" presStyleCnt="3"/>
      <dgm:spPr/>
    </dgm:pt>
    <dgm:pt modelId="{68CC0946-FFB8-4948-8487-F1EE59023E1C}" type="pres">
      <dgm:prSet presAssocID="{443DA8D3-BE77-48E6-B15C-E8F3D030C774}" presName="circle3" presStyleLbl="node1" presStyleIdx="2" presStyleCnt="3"/>
      <dgm:spPr/>
    </dgm:pt>
    <dgm:pt modelId="{CA0AA23F-9565-482D-810F-BE6CAC53FA9F}" type="pres">
      <dgm:prSet presAssocID="{443DA8D3-BE77-48E6-B15C-E8F3D030C774}" presName="rect3" presStyleLbl="alignAcc1" presStyleIdx="2" presStyleCnt="3"/>
      <dgm:spPr/>
      <dgm:t>
        <a:bodyPr/>
        <a:lstStyle/>
        <a:p>
          <a:endParaRPr lang="en-US"/>
        </a:p>
      </dgm:t>
    </dgm:pt>
    <dgm:pt modelId="{ED7240C0-879B-47FD-893B-382E81258C0F}" type="pres">
      <dgm:prSet presAssocID="{D7CEA6C9-9CFA-43D0-A218-FC454D88392B}" presName="rect1ParTx" presStyleLbl="alignAcc1" presStyleIdx="2" presStyleCnt="3">
        <dgm:presLayoutVars>
          <dgm:chMax val="1"/>
          <dgm:bulletEnabled val="1"/>
        </dgm:presLayoutVars>
      </dgm:prSet>
      <dgm:spPr/>
      <dgm:t>
        <a:bodyPr/>
        <a:lstStyle/>
        <a:p>
          <a:endParaRPr lang="en-US"/>
        </a:p>
      </dgm:t>
    </dgm:pt>
    <dgm:pt modelId="{D22C1484-DBD0-44E5-A088-1C5D91EE10FB}" type="pres">
      <dgm:prSet presAssocID="{D7CEA6C9-9CFA-43D0-A218-FC454D88392B}" presName="rect1ChTx" presStyleLbl="alignAcc1" presStyleIdx="2" presStyleCnt="3">
        <dgm:presLayoutVars>
          <dgm:bulletEnabled val="1"/>
        </dgm:presLayoutVars>
      </dgm:prSet>
      <dgm:spPr/>
      <dgm:t>
        <a:bodyPr/>
        <a:lstStyle/>
        <a:p>
          <a:endParaRPr lang="en-US"/>
        </a:p>
      </dgm:t>
    </dgm:pt>
    <dgm:pt modelId="{089216FA-3738-4176-A42C-411C9099B006}" type="pres">
      <dgm:prSet presAssocID="{744C7C19-32AE-494D-B784-1D7EE96E4712}" presName="rect2ParTx" presStyleLbl="alignAcc1" presStyleIdx="2" presStyleCnt="3">
        <dgm:presLayoutVars>
          <dgm:chMax val="1"/>
          <dgm:bulletEnabled val="1"/>
        </dgm:presLayoutVars>
      </dgm:prSet>
      <dgm:spPr/>
      <dgm:t>
        <a:bodyPr/>
        <a:lstStyle/>
        <a:p>
          <a:endParaRPr lang="en-US"/>
        </a:p>
      </dgm:t>
    </dgm:pt>
    <dgm:pt modelId="{79FFE381-D2FD-4A6D-A3A5-6C8798563AA7}" type="pres">
      <dgm:prSet presAssocID="{744C7C19-32AE-494D-B784-1D7EE96E4712}" presName="rect2ChTx" presStyleLbl="alignAcc1" presStyleIdx="2" presStyleCnt="3">
        <dgm:presLayoutVars>
          <dgm:bulletEnabled val="1"/>
        </dgm:presLayoutVars>
      </dgm:prSet>
      <dgm:spPr/>
      <dgm:t>
        <a:bodyPr/>
        <a:lstStyle/>
        <a:p>
          <a:endParaRPr lang="en-US"/>
        </a:p>
      </dgm:t>
    </dgm:pt>
    <dgm:pt modelId="{B3221353-B077-4462-9C45-C6AFB659252B}" type="pres">
      <dgm:prSet presAssocID="{443DA8D3-BE77-48E6-B15C-E8F3D030C774}" presName="rect3ParTx" presStyleLbl="alignAcc1" presStyleIdx="2" presStyleCnt="3">
        <dgm:presLayoutVars>
          <dgm:chMax val="1"/>
          <dgm:bulletEnabled val="1"/>
        </dgm:presLayoutVars>
      </dgm:prSet>
      <dgm:spPr/>
      <dgm:t>
        <a:bodyPr/>
        <a:lstStyle/>
        <a:p>
          <a:endParaRPr lang="en-US"/>
        </a:p>
      </dgm:t>
    </dgm:pt>
    <dgm:pt modelId="{0097953A-9438-45B7-B731-1652C5E5EF7A}" type="pres">
      <dgm:prSet presAssocID="{443DA8D3-BE77-48E6-B15C-E8F3D030C774}" presName="rect3ChTx" presStyleLbl="alignAcc1" presStyleIdx="2" presStyleCnt="3">
        <dgm:presLayoutVars>
          <dgm:bulletEnabled val="1"/>
        </dgm:presLayoutVars>
      </dgm:prSet>
      <dgm:spPr/>
      <dgm:t>
        <a:bodyPr/>
        <a:lstStyle/>
        <a:p>
          <a:endParaRPr lang="en-US"/>
        </a:p>
      </dgm:t>
    </dgm:pt>
  </dgm:ptLst>
  <dgm:cxnLst>
    <dgm:cxn modelId="{0AD1080B-56F8-4E7B-A77E-52CDE119523E}" type="presOf" srcId="{77404DCD-6B7E-4FAC-B891-A4C45001077C}" destId="{7A8734D3-4AB9-4304-BA14-2F74C5D5DE6A}" srcOrd="0" destOrd="0" presId="urn:microsoft.com/office/officeart/2005/8/layout/target3"/>
    <dgm:cxn modelId="{A81048B4-8D61-4B2C-A7C3-F1FB674D81D8}" srcId="{D7CEA6C9-9CFA-43D0-A218-FC454D88392B}" destId="{B3BF7D95-EBB5-4A67-8424-C417623ED429}" srcOrd="4" destOrd="0" parTransId="{232AA8CF-19CB-4D30-8365-8550FF7BCA8C}" sibTransId="{3A0EB5FD-BD74-40C2-B2F0-596B58DAB262}"/>
    <dgm:cxn modelId="{21F83D77-CC99-432A-90C3-371ABEFE8AC8}" type="presOf" srcId="{DA39C35E-1BAB-479F-B9EC-E2C0A0A086D7}" destId="{D22C1484-DBD0-44E5-A088-1C5D91EE10FB}" srcOrd="0" destOrd="2" presId="urn:microsoft.com/office/officeart/2005/8/layout/target3"/>
    <dgm:cxn modelId="{A2AAA573-F268-4B9F-8C82-618EE9522EB3}" type="presOf" srcId="{744C7C19-32AE-494D-B784-1D7EE96E4712}" destId="{089216FA-3738-4176-A42C-411C9099B006}" srcOrd="1" destOrd="0" presId="urn:microsoft.com/office/officeart/2005/8/layout/target3"/>
    <dgm:cxn modelId="{7A754913-8FAF-4D5C-BEB4-12169629DBF9}" srcId="{744C7C19-32AE-494D-B784-1D7EE96E4712}" destId="{FC231653-93BD-4E53-AA4F-19F568B93F21}" srcOrd="0" destOrd="0" parTransId="{A7CD5B7D-1E98-4F54-9028-2C71B7049259}" sibTransId="{895CF500-BFED-443E-8218-E59B4AE9B913}"/>
    <dgm:cxn modelId="{93246A14-8B0A-49DB-8E23-EA9882D16ECB}" srcId="{443DA8D3-BE77-48E6-B15C-E8F3D030C774}" destId="{85473537-4CB1-4BCC-BEDB-FC8A9DFB5B7E}" srcOrd="2" destOrd="0" parTransId="{0467B381-D1D0-4A33-8EDF-FDB8CB4DE8FF}" sibTransId="{BB1C17E8-595E-4EE3-AA71-398ADFA0E224}"/>
    <dgm:cxn modelId="{31006089-19C8-40BE-B342-6E2E3D2244A3}" srcId="{744C7C19-32AE-494D-B784-1D7EE96E4712}" destId="{EAC56060-F29C-453D-A24A-B2BDBA32F3C6}" srcOrd="3" destOrd="0" parTransId="{28AA9D77-1100-4381-B10E-50B6A878B2AC}" sibTransId="{B4757B25-89A3-42D5-BC07-305CC551FB2A}"/>
    <dgm:cxn modelId="{CD985F31-8D1F-4A52-B429-858C9476E6DA}" srcId="{D7CEA6C9-9CFA-43D0-A218-FC454D88392B}" destId="{999ED4EA-7482-4559-B519-A3EDF2224CBA}" srcOrd="0" destOrd="0" parTransId="{A5ABA25D-04F2-45E2-A5B6-4EC5A2FD7915}" sibTransId="{1F8E945E-2642-414B-A3C3-1D3933B48D94}"/>
    <dgm:cxn modelId="{37D1CBAD-7FCF-4B6C-A67E-62478882F1F4}" type="presOf" srcId="{26A96689-4171-4886-9E6D-1EB3DD3BBE90}" destId="{0097953A-9438-45B7-B731-1652C5E5EF7A}" srcOrd="0" destOrd="0" presId="urn:microsoft.com/office/officeart/2005/8/layout/target3"/>
    <dgm:cxn modelId="{12F435D8-01BF-4770-84A1-9F4036294762}" srcId="{77404DCD-6B7E-4FAC-B891-A4C45001077C}" destId="{443DA8D3-BE77-48E6-B15C-E8F3D030C774}" srcOrd="2" destOrd="0" parTransId="{CB906201-3294-4E4F-A2AD-79642D8499C2}" sibTransId="{E7AB4C72-7303-45E0-90DA-EFAA087FB065}"/>
    <dgm:cxn modelId="{9420B449-5D9A-41BC-9EB3-D63A6C07F192}" type="presOf" srcId="{E9ED084F-2461-47D4-A586-EE610B8218A4}" destId="{D22C1484-DBD0-44E5-A088-1C5D91EE10FB}" srcOrd="0" destOrd="3" presId="urn:microsoft.com/office/officeart/2005/8/layout/target3"/>
    <dgm:cxn modelId="{FC8DD524-890D-44F2-BA30-6CE7A6E05433}" type="presOf" srcId="{B3BF7D95-EBB5-4A67-8424-C417623ED429}" destId="{D22C1484-DBD0-44E5-A088-1C5D91EE10FB}" srcOrd="0" destOrd="4" presId="urn:microsoft.com/office/officeart/2005/8/layout/target3"/>
    <dgm:cxn modelId="{68E80A6D-6414-4BAC-A86C-B10FD8B6C57C}" type="presOf" srcId="{282D2829-3DEE-4B40-8F5B-3F276788D10E}" destId="{79FFE381-D2FD-4A6D-A3A5-6C8798563AA7}" srcOrd="0" destOrd="1" presId="urn:microsoft.com/office/officeart/2005/8/layout/target3"/>
    <dgm:cxn modelId="{E2BEB8A4-2572-4F51-BDC1-9845FB214F85}" type="presOf" srcId="{443DA8D3-BE77-48E6-B15C-E8F3D030C774}" destId="{CA0AA23F-9565-482D-810F-BE6CAC53FA9F}" srcOrd="0" destOrd="0" presId="urn:microsoft.com/office/officeart/2005/8/layout/target3"/>
    <dgm:cxn modelId="{3FB7CE21-CF9D-4CF8-9408-D84E2ABD365D}" type="presOf" srcId="{D7CEA6C9-9CFA-43D0-A218-FC454D88392B}" destId="{9793B11B-4C86-4A76-8AE7-6D48254D9D1E}" srcOrd="0" destOrd="0" presId="urn:microsoft.com/office/officeart/2005/8/layout/target3"/>
    <dgm:cxn modelId="{FEA9ABA1-B5CE-4CD1-8AB3-6D6E24527F6B}" type="presOf" srcId="{85473537-4CB1-4BCC-BEDB-FC8A9DFB5B7E}" destId="{0097953A-9438-45B7-B731-1652C5E5EF7A}" srcOrd="0" destOrd="2" presId="urn:microsoft.com/office/officeart/2005/8/layout/target3"/>
    <dgm:cxn modelId="{C0485F91-EDEF-4A39-98B3-5B6211AF122E}" srcId="{D7CEA6C9-9CFA-43D0-A218-FC454D88392B}" destId="{DA39C35E-1BAB-479F-B9EC-E2C0A0A086D7}" srcOrd="2" destOrd="0" parTransId="{6C68F169-655E-43CE-B404-602CC8282C2F}" sibTransId="{191AD69A-5876-452B-B9E9-DACAE473163E}"/>
    <dgm:cxn modelId="{92F82209-84BD-48E6-8C74-09BCB6CD1FA8}" srcId="{443DA8D3-BE77-48E6-B15C-E8F3D030C774}" destId="{26A96689-4171-4886-9E6D-1EB3DD3BBE90}" srcOrd="0" destOrd="0" parTransId="{6D199CA9-427C-49C8-973B-D753B324B92A}" sibTransId="{43FC0E23-F844-449A-958B-1BE29A44062B}"/>
    <dgm:cxn modelId="{5707705B-E338-497B-A464-1FE7C71F41B1}" type="presOf" srcId="{810F31A5-38EF-424D-B4FB-37B41FBF6278}" destId="{0097953A-9438-45B7-B731-1652C5E5EF7A}" srcOrd="0" destOrd="1" presId="urn:microsoft.com/office/officeart/2005/8/layout/target3"/>
    <dgm:cxn modelId="{7401F2DE-F2DA-40AA-88DB-96280BAFA83C}" type="presOf" srcId="{EAC56060-F29C-453D-A24A-B2BDBA32F3C6}" destId="{79FFE381-D2FD-4A6D-A3A5-6C8798563AA7}" srcOrd="0" destOrd="3" presId="urn:microsoft.com/office/officeart/2005/8/layout/target3"/>
    <dgm:cxn modelId="{4825FCB1-309C-404A-88E2-3807E6FCA0FE}" type="presOf" srcId="{443DA8D3-BE77-48E6-B15C-E8F3D030C774}" destId="{B3221353-B077-4462-9C45-C6AFB659252B}" srcOrd="1" destOrd="0" presId="urn:microsoft.com/office/officeart/2005/8/layout/target3"/>
    <dgm:cxn modelId="{1AF9E783-7B66-4010-A1C5-E8D515192A84}" srcId="{D7CEA6C9-9CFA-43D0-A218-FC454D88392B}" destId="{5B0850D4-F4C6-4105-A92E-D975B00CC123}" srcOrd="1" destOrd="0" parTransId="{B04F9E4A-AFE7-45A5-909F-9DFAD96B3375}" sibTransId="{E571591C-77E9-47BE-9FD3-7BEA88DD3F90}"/>
    <dgm:cxn modelId="{D1D3BE85-710F-49D6-BC3A-801445F56943}" type="presOf" srcId="{FC231653-93BD-4E53-AA4F-19F568B93F21}" destId="{79FFE381-D2FD-4A6D-A3A5-6C8798563AA7}" srcOrd="0" destOrd="0" presId="urn:microsoft.com/office/officeart/2005/8/layout/target3"/>
    <dgm:cxn modelId="{C5FC4130-8AF9-4BC8-A7CD-6F63C741BB91}" srcId="{744C7C19-32AE-494D-B784-1D7EE96E4712}" destId="{20996E20-D862-4A96-B64A-A8CCF641081A}" srcOrd="2" destOrd="0" parTransId="{ABFE00B9-311B-41DB-BC89-1BEBC75308BB}" sibTransId="{BD01ABD2-DC39-493F-B8F9-C450ACFF3165}"/>
    <dgm:cxn modelId="{67824F54-6BD2-4C2B-820F-B9023ABCCE55}" type="presOf" srcId="{999ED4EA-7482-4559-B519-A3EDF2224CBA}" destId="{D22C1484-DBD0-44E5-A088-1C5D91EE10FB}" srcOrd="0" destOrd="0" presId="urn:microsoft.com/office/officeart/2005/8/layout/target3"/>
    <dgm:cxn modelId="{F72E0309-DBC1-48AA-8BBD-E097F9D1BA03}" srcId="{443DA8D3-BE77-48E6-B15C-E8F3D030C774}" destId="{810F31A5-38EF-424D-B4FB-37B41FBF6278}" srcOrd="1" destOrd="0" parTransId="{CFB53F21-9A3E-4081-AF68-68567690713B}" sibTransId="{F1C127A7-26F0-4EED-8354-79F8C20F9B58}"/>
    <dgm:cxn modelId="{9FFA272F-9F2E-45BF-928B-4551659E1524}" type="presOf" srcId="{744C7C19-32AE-494D-B784-1D7EE96E4712}" destId="{E1A9514C-2EC9-4AF3-B878-25A654CD9F53}" srcOrd="0" destOrd="0" presId="urn:microsoft.com/office/officeart/2005/8/layout/target3"/>
    <dgm:cxn modelId="{A8437AC6-7468-4643-94F0-45656319AF39}" srcId="{77404DCD-6B7E-4FAC-B891-A4C45001077C}" destId="{744C7C19-32AE-494D-B784-1D7EE96E4712}" srcOrd="1" destOrd="0" parTransId="{3AAEDC2F-3B46-4B5D-8BD7-EF7D061DC1D0}" sibTransId="{E7ADF674-EC88-411E-A0FB-6D712C4A7B79}"/>
    <dgm:cxn modelId="{A7B75553-17AF-49F8-BEDA-B58129E4B200}" srcId="{744C7C19-32AE-494D-B784-1D7EE96E4712}" destId="{282D2829-3DEE-4B40-8F5B-3F276788D10E}" srcOrd="1" destOrd="0" parTransId="{8141BFBE-B11A-49AE-8F29-3DA0F73887BD}" sibTransId="{9DCB6AD8-7256-4F4E-AD46-8978FE0D174E}"/>
    <dgm:cxn modelId="{97CED2FE-0C73-49F1-84F3-AECE0A07DEB8}" type="presOf" srcId="{20996E20-D862-4A96-B64A-A8CCF641081A}" destId="{79FFE381-D2FD-4A6D-A3A5-6C8798563AA7}" srcOrd="0" destOrd="2" presId="urn:microsoft.com/office/officeart/2005/8/layout/target3"/>
    <dgm:cxn modelId="{1C117D28-210A-454B-B226-CCE8376840E7}" srcId="{77404DCD-6B7E-4FAC-B891-A4C45001077C}" destId="{D7CEA6C9-9CFA-43D0-A218-FC454D88392B}" srcOrd="0" destOrd="0" parTransId="{6CC24662-C028-4925-85FA-F6E27C41352D}" sibTransId="{918BC29F-4A1B-4CFD-97D9-CBA4AE46D2B0}"/>
    <dgm:cxn modelId="{3EED140D-46C4-4260-BFE0-E0366300AAC4}" srcId="{D7CEA6C9-9CFA-43D0-A218-FC454D88392B}" destId="{E9ED084F-2461-47D4-A586-EE610B8218A4}" srcOrd="3" destOrd="0" parTransId="{FB47805D-D9D8-4EB7-9828-305E1D079465}" sibTransId="{E74CB1F9-3B1F-4F6F-87C0-14D69A321869}"/>
    <dgm:cxn modelId="{3111ED78-9872-448B-B824-E78074F684EF}" type="presOf" srcId="{5B0850D4-F4C6-4105-A92E-D975B00CC123}" destId="{D22C1484-DBD0-44E5-A088-1C5D91EE10FB}" srcOrd="0" destOrd="1" presId="urn:microsoft.com/office/officeart/2005/8/layout/target3"/>
    <dgm:cxn modelId="{9021F3C5-0A98-461C-B347-23DBD91FFCCE}" type="presOf" srcId="{D7CEA6C9-9CFA-43D0-A218-FC454D88392B}" destId="{ED7240C0-879B-47FD-893B-382E81258C0F}" srcOrd="1" destOrd="0" presId="urn:microsoft.com/office/officeart/2005/8/layout/target3"/>
    <dgm:cxn modelId="{8177D466-F8A1-4EEA-8592-67D6247638C0}" type="presParOf" srcId="{7A8734D3-4AB9-4304-BA14-2F74C5D5DE6A}" destId="{9982C9AA-C51A-46A3-B9D3-BFE7548A03D6}" srcOrd="0" destOrd="0" presId="urn:microsoft.com/office/officeart/2005/8/layout/target3"/>
    <dgm:cxn modelId="{A2C20F72-65D7-4BB9-99CC-7FA362723EB4}" type="presParOf" srcId="{7A8734D3-4AB9-4304-BA14-2F74C5D5DE6A}" destId="{0065E597-6BC1-42D8-B0BE-6DFF9209B363}" srcOrd="1" destOrd="0" presId="urn:microsoft.com/office/officeart/2005/8/layout/target3"/>
    <dgm:cxn modelId="{B1E8D5D9-D59A-4BEB-8D54-FD27F7AD2735}" type="presParOf" srcId="{7A8734D3-4AB9-4304-BA14-2F74C5D5DE6A}" destId="{9793B11B-4C86-4A76-8AE7-6D48254D9D1E}" srcOrd="2" destOrd="0" presId="urn:microsoft.com/office/officeart/2005/8/layout/target3"/>
    <dgm:cxn modelId="{9B8A6F34-72D7-4902-8D97-D495123358D3}" type="presParOf" srcId="{7A8734D3-4AB9-4304-BA14-2F74C5D5DE6A}" destId="{23C36DBC-E9CE-44E5-9813-CF0E3EB56F98}" srcOrd="3" destOrd="0" presId="urn:microsoft.com/office/officeart/2005/8/layout/target3"/>
    <dgm:cxn modelId="{B64C058E-BC77-4648-AFFD-177FD09F8E03}" type="presParOf" srcId="{7A8734D3-4AB9-4304-BA14-2F74C5D5DE6A}" destId="{8343326D-907F-43DC-A464-A3577E75D3FA}" srcOrd="4" destOrd="0" presId="urn:microsoft.com/office/officeart/2005/8/layout/target3"/>
    <dgm:cxn modelId="{BB776138-72E0-4049-8EC2-654F4645BE14}" type="presParOf" srcId="{7A8734D3-4AB9-4304-BA14-2F74C5D5DE6A}" destId="{E1A9514C-2EC9-4AF3-B878-25A654CD9F53}" srcOrd="5" destOrd="0" presId="urn:microsoft.com/office/officeart/2005/8/layout/target3"/>
    <dgm:cxn modelId="{7D8E5E39-88F1-4DBF-BDB6-A92347F0BEBB}" type="presParOf" srcId="{7A8734D3-4AB9-4304-BA14-2F74C5D5DE6A}" destId="{81607617-DAC7-4BAF-9BAA-DBBEBEB44EF5}" srcOrd="6" destOrd="0" presId="urn:microsoft.com/office/officeart/2005/8/layout/target3"/>
    <dgm:cxn modelId="{FAF964EF-0A90-4CDF-9EA9-D87FB559409E}" type="presParOf" srcId="{7A8734D3-4AB9-4304-BA14-2F74C5D5DE6A}" destId="{68CC0946-FFB8-4948-8487-F1EE59023E1C}" srcOrd="7" destOrd="0" presId="urn:microsoft.com/office/officeart/2005/8/layout/target3"/>
    <dgm:cxn modelId="{BB0BD362-C5F2-4B00-BED1-121B898F11B8}" type="presParOf" srcId="{7A8734D3-4AB9-4304-BA14-2F74C5D5DE6A}" destId="{CA0AA23F-9565-482D-810F-BE6CAC53FA9F}" srcOrd="8" destOrd="0" presId="urn:microsoft.com/office/officeart/2005/8/layout/target3"/>
    <dgm:cxn modelId="{6F437D2D-0D59-4DF9-9592-838B16A76DBB}" type="presParOf" srcId="{7A8734D3-4AB9-4304-BA14-2F74C5D5DE6A}" destId="{ED7240C0-879B-47FD-893B-382E81258C0F}" srcOrd="9" destOrd="0" presId="urn:microsoft.com/office/officeart/2005/8/layout/target3"/>
    <dgm:cxn modelId="{FD11CDAC-025F-481B-977D-0C6A28682B86}" type="presParOf" srcId="{7A8734D3-4AB9-4304-BA14-2F74C5D5DE6A}" destId="{D22C1484-DBD0-44E5-A088-1C5D91EE10FB}" srcOrd="10" destOrd="0" presId="urn:microsoft.com/office/officeart/2005/8/layout/target3"/>
    <dgm:cxn modelId="{D50C79E5-390A-4CEE-BC9F-D781D0635FB1}" type="presParOf" srcId="{7A8734D3-4AB9-4304-BA14-2F74C5D5DE6A}" destId="{089216FA-3738-4176-A42C-411C9099B006}" srcOrd="11" destOrd="0" presId="urn:microsoft.com/office/officeart/2005/8/layout/target3"/>
    <dgm:cxn modelId="{1659DDD6-81A7-4FFF-BB8E-39EC1DAA2643}" type="presParOf" srcId="{7A8734D3-4AB9-4304-BA14-2F74C5D5DE6A}" destId="{79FFE381-D2FD-4A6D-A3A5-6C8798563AA7}" srcOrd="12" destOrd="0" presId="urn:microsoft.com/office/officeart/2005/8/layout/target3"/>
    <dgm:cxn modelId="{5AB0DE00-49F9-46C6-AC6E-373C74646FCA}" type="presParOf" srcId="{7A8734D3-4AB9-4304-BA14-2F74C5D5DE6A}" destId="{B3221353-B077-4462-9C45-C6AFB659252B}" srcOrd="13" destOrd="0" presId="urn:microsoft.com/office/officeart/2005/8/layout/target3"/>
    <dgm:cxn modelId="{ADCDFED3-BB81-4686-A185-4B46B547D836}" type="presParOf" srcId="{7A8734D3-4AB9-4304-BA14-2F74C5D5DE6A}" destId="{0097953A-9438-45B7-B731-1652C5E5EF7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CEE44E-2E5F-491D-A692-626363DE5396}" type="doc">
      <dgm:prSet loTypeId="urn:microsoft.com/office/officeart/2005/8/layout/pyramid3" loCatId="pyramid" qsTypeId="urn:microsoft.com/office/officeart/2005/8/quickstyle/simple1" qsCatId="simple" csTypeId="urn:microsoft.com/office/officeart/2005/8/colors/accent1_2" csCatId="accent1" phldr="1"/>
      <dgm:spPr/>
    </dgm:pt>
    <dgm:pt modelId="{5042E4C4-B79C-4B71-9650-146F2B0EA873}">
      <dgm:prSet phldrT="[Text]"/>
      <dgm:spPr/>
      <dgm:t>
        <a:bodyPr/>
        <a:lstStyle/>
        <a:p>
          <a:r>
            <a:rPr lang="en-US" dirty="0" smtClean="0"/>
            <a:t>Sobriety </a:t>
          </a:r>
        </a:p>
        <a:p>
          <a:r>
            <a:rPr lang="en-US" dirty="0" smtClean="0"/>
            <a:t>(abstinence / remission)</a:t>
          </a:r>
          <a:endParaRPr lang="en-US" dirty="0"/>
        </a:p>
      </dgm:t>
    </dgm:pt>
    <dgm:pt modelId="{7120A8F0-D838-44CB-AA46-8F2D6AF52E84}" type="parTrans" cxnId="{38AFE08D-A9C0-48DA-80C5-74FE8F210E4F}">
      <dgm:prSet/>
      <dgm:spPr/>
      <dgm:t>
        <a:bodyPr/>
        <a:lstStyle/>
        <a:p>
          <a:endParaRPr lang="en-US"/>
        </a:p>
      </dgm:t>
    </dgm:pt>
    <dgm:pt modelId="{FE7FD676-6A44-41C7-979A-4EB9D84A511D}" type="sibTrans" cxnId="{38AFE08D-A9C0-48DA-80C5-74FE8F210E4F}">
      <dgm:prSet/>
      <dgm:spPr/>
      <dgm:t>
        <a:bodyPr/>
        <a:lstStyle/>
        <a:p>
          <a:endParaRPr lang="en-US"/>
        </a:p>
      </dgm:t>
    </dgm:pt>
    <dgm:pt modelId="{63059526-1006-434F-825A-4FF6DEA16720}">
      <dgm:prSet phldrT="[Text]"/>
      <dgm:spPr/>
      <dgm:t>
        <a:bodyPr/>
        <a:lstStyle/>
        <a:p>
          <a:r>
            <a:rPr lang="en-US" dirty="0" smtClean="0"/>
            <a:t>Global Health</a:t>
          </a:r>
          <a:endParaRPr lang="en-US" dirty="0"/>
        </a:p>
      </dgm:t>
    </dgm:pt>
    <dgm:pt modelId="{4C109514-ABE8-4BF3-A77B-8C077BE1621C}" type="parTrans" cxnId="{791CA21C-FB73-4AF8-8779-52F7FE6C1BD9}">
      <dgm:prSet/>
      <dgm:spPr/>
      <dgm:t>
        <a:bodyPr/>
        <a:lstStyle/>
        <a:p>
          <a:endParaRPr lang="en-US"/>
        </a:p>
      </dgm:t>
    </dgm:pt>
    <dgm:pt modelId="{F1334B92-A1FC-478A-A516-15E090EBF8BF}" type="sibTrans" cxnId="{791CA21C-FB73-4AF8-8779-52F7FE6C1BD9}">
      <dgm:prSet/>
      <dgm:spPr/>
      <dgm:t>
        <a:bodyPr/>
        <a:lstStyle/>
        <a:p>
          <a:endParaRPr lang="en-US"/>
        </a:p>
      </dgm:t>
    </dgm:pt>
    <dgm:pt modelId="{5122589F-187E-4114-AF62-75CACB464E7D}">
      <dgm:prSet phldrT="[Text]"/>
      <dgm:spPr/>
      <dgm:t>
        <a:bodyPr/>
        <a:lstStyle/>
        <a:p>
          <a:r>
            <a:rPr lang="en-US" dirty="0" smtClean="0"/>
            <a:t>Citizenship</a:t>
          </a:r>
          <a:endParaRPr lang="en-US" dirty="0"/>
        </a:p>
      </dgm:t>
    </dgm:pt>
    <dgm:pt modelId="{6FF22F69-930E-416F-8587-E99CF1E342F9}" type="parTrans" cxnId="{2B9EA7BB-B63F-4097-A6A3-FB5224F94FD6}">
      <dgm:prSet/>
      <dgm:spPr/>
      <dgm:t>
        <a:bodyPr/>
        <a:lstStyle/>
        <a:p>
          <a:endParaRPr lang="en-US"/>
        </a:p>
      </dgm:t>
    </dgm:pt>
    <dgm:pt modelId="{4AE8D3A6-9C11-4064-99D6-57173F2BC8C3}" type="sibTrans" cxnId="{2B9EA7BB-B63F-4097-A6A3-FB5224F94FD6}">
      <dgm:prSet/>
      <dgm:spPr/>
      <dgm:t>
        <a:bodyPr/>
        <a:lstStyle/>
        <a:p>
          <a:endParaRPr lang="en-US"/>
        </a:p>
      </dgm:t>
    </dgm:pt>
    <dgm:pt modelId="{F2AFB72B-FEA2-4E91-B384-29FBFC3D1926}" type="pres">
      <dgm:prSet presAssocID="{40CEE44E-2E5F-491D-A692-626363DE5396}" presName="Name0" presStyleCnt="0">
        <dgm:presLayoutVars>
          <dgm:dir/>
          <dgm:animLvl val="lvl"/>
          <dgm:resizeHandles val="exact"/>
        </dgm:presLayoutVars>
      </dgm:prSet>
      <dgm:spPr/>
    </dgm:pt>
    <dgm:pt modelId="{9F5995E8-85C3-4222-AE3E-F84C76C3678B}" type="pres">
      <dgm:prSet presAssocID="{5042E4C4-B79C-4B71-9650-146F2B0EA873}" presName="Name8" presStyleCnt="0"/>
      <dgm:spPr/>
    </dgm:pt>
    <dgm:pt modelId="{407CD39A-380C-402C-8A1A-297405F548C4}" type="pres">
      <dgm:prSet presAssocID="{5042E4C4-B79C-4B71-9650-146F2B0EA873}" presName="level" presStyleLbl="node1" presStyleIdx="0" presStyleCnt="3">
        <dgm:presLayoutVars>
          <dgm:chMax val="1"/>
          <dgm:bulletEnabled val="1"/>
        </dgm:presLayoutVars>
      </dgm:prSet>
      <dgm:spPr/>
      <dgm:t>
        <a:bodyPr/>
        <a:lstStyle/>
        <a:p>
          <a:endParaRPr lang="en-US"/>
        </a:p>
      </dgm:t>
    </dgm:pt>
    <dgm:pt modelId="{6F5639F8-DF96-4051-92C7-7A3A00AD99FC}" type="pres">
      <dgm:prSet presAssocID="{5042E4C4-B79C-4B71-9650-146F2B0EA873}" presName="levelTx" presStyleLbl="revTx" presStyleIdx="0" presStyleCnt="0">
        <dgm:presLayoutVars>
          <dgm:chMax val="1"/>
          <dgm:bulletEnabled val="1"/>
        </dgm:presLayoutVars>
      </dgm:prSet>
      <dgm:spPr/>
      <dgm:t>
        <a:bodyPr/>
        <a:lstStyle/>
        <a:p>
          <a:endParaRPr lang="en-US"/>
        </a:p>
      </dgm:t>
    </dgm:pt>
    <dgm:pt modelId="{3B7E89C3-F88D-4B6E-9208-F29A6179BB38}" type="pres">
      <dgm:prSet presAssocID="{63059526-1006-434F-825A-4FF6DEA16720}" presName="Name8" presStyleCnt="0"/>
      <dgm:spPr/>
    </dgm:pt>
    <dgm:pt modelId="{43857889-6421-43A9-99AF-B3FAEBAEDFB6}" type="pres">
      <dgm:prSet presAssocID="{63059526-1006-434F-825A-4FF6DEA16720}" presName="level" presStyleLbl="node1" presStyleIdx="1" presStyleCnt="3">
        <dgm:presLayoutVars>
          <dgm:chMax val="1"/>
          <dgm:bulletEnabled val="1"/>
        </dgm:presLayoutVars>
      </dgm:prSet>
      <dgm:spPr/>
      <dgm:t>
        <a:bodyPr/>
        <a:lstStyle/>
        <a:p>
          <a:endParaRPr lang="en-US"/>
        </a:p>
      </dgm:t>
    </dgm:pt>
    <dgm:pt modelId="{63F0469E-CA80-4181-ABB7-0C4A5A94D5B2}" type="pres">
      <dgm:prSet presAssocID="{63059526-1006-434F-825A-4FF6DEA16720}" presName="levelTx" presStyleLbl="revTx" presStyleIdx="0" presStyleCnt="0">
        <dgm:presLayoutVars>
          <dgm:chMax val="1"/>
          <dgm:bulletEnabled val="1"/>
        </dgm:presLayoutVars>
      </dgm:prSet>
      <dgm:spPr/>
      <dgm:t>
        <a:bodyPr/>
        <a:lstStyle/>
        <a:p>
          <a:endParaRPr lang="en-US"/>
        </a:p>
      </dgm:t>
    </dgm:pt>
    <dgm:pt modelId="{983753D7-52EE-4091-A847-654175EA00B1}" type="pres">
      <dgm:prSet presAssocID="{5122589F-187E-4114-AF62-75CACB464E7D}" presName="Name8" presStyleCnt="0"/>
      <dgm:spPr/>
    </dgm:pt>
    <dgm:pt modelId="{E695E403-C1AC-42AB-9A92-1591985A91BC}" type="pres">
      <dgm:prSet presAssocID="{5122589F-187E-4114-AF62-75CACB464E7D}" presName="level" presStyleLbl="node1" presStyleIdx="2" presStyleCnt="3">
        <dgm:presLayoutVars>
          <dgm:chMax val="1"/>
          <dgm:bulletEnabled val="1"/>
        </dgm:presLayoutVars>
      </dgm:prSet>
      <dgm:spPr/>
      <dgm:t>
        <a:bodyPr/>
        <a:lstStyle/>
        <a:p>
          <a:endParaRPr lang="en-US"/>
        </a:p>
      </dgm:t>
    </dgm:pt>
    <dgm:pt modelId="{253BAECA-F5A2-41AE-8091-0702D1618DBB}" type="pres">
      <dgm:prSet presAssocID="{5122589F-187E-4114-AF62-75CACB464E7D}" presName="levelTx" presStyleLbl="revTx" presStyleIdx="0" presStyleCnt="0">
        <dgm:presLayoutVars>
          <dgm:chMax val="1"/>
          <dgm:bulletEnabled val="1"/>
        </dgm:presLayoutVars>
      </dgm:prSet>
      <dgm:spPr/>
      <dgm:t>
        <a:bodyPr/>
        <a:lstStyle/>
        <a:p>
          <a:endParaRPr lang="en-US"/>
        </a:p>
      </dgm:t>
    </dgm:pt>
  </dgm:ptLst>
  <dgm:cxnLst>
    <dgm:cxn modelId="{9323D3A8-DB3B-4678-8FA9-9AFF3F87E4DE}" type="presOf" srcId="{63059526-1006-434F-825A-4FF6DEA16720}" destId="{43857889-6421-43A9-99AF-B3FAEBAEDFB6}" srcOrd="0" destOrd="0" presId="urn:microsoft.com/office/officeart/2005/8/layout/pyramid3"/>
    <dgm:cxn modelId="{5E78FC30-4E0E-41B5-9E33-BCD76F8172D5}" type="presOf" srcId="{5122589F-187E-4114-AF62-75CACB464E7D}" destId="{E695E403-C1AC-42AB-9A92-1591985A91BC}" srcOrd="0" destOrd="0" presId="urn:microsoft.com/office/officeart/2005/8/layout/pyramid3"/>
    <dgm:cxn modelId="{C4D95E79-7005-4AAB-96DB-F44007050B68}" type="presOf" srcId="{40CEE44E-2E5F-491D-A692-626363DE5396}" destId="{F2AFB72B-FEA2-4E91-B384-29FBFC3D1926}" srcOrd="0" destOrd="0" presId="urn:microsoft.com/office/officeart/2005/8/layout/pyramid3"/>
    <dgm:cxn modelId="{791CA21C-FB73-4AF8-8779-52F7FE6C1BD9}" srcId="{40CEE44E-2E5F-491D-A692-626363DE5396}" destId="{63059526-1006-434F-825A-4FF6DEA16720}" srcOrd="1" destOrd="0" parTransId="{4C109514-ABE8-4BF3-A77B-8C077BE1621C}" sibTransId="{F1334B92-A1FC-478A-A516-15E090EBF8BF}"/>
    <dgm:cxn modelId="{2B9EA7BB-B63F-4097-A6A3-FB5224F94FD6}" srcId="{40CEE44E-2E5F-491D-A692-626363DE5396}" destId="{5122589F-187E-4114-AF62-75CACB464E7D}" srcOrd="2" destOrd="0" parTransId="{6FF22F69-930E-416F-8587-E99CF1E342F9}" sibTransId="{4AE8D3A6-9C11-4064-99D6-57173F2BC8C3}"/>
    <dgm:cxn modelId="{92EA24F1-5EF7-46C4-8906-7E43CA9556F6}" type="presOf" srcId="{5122589F-187E-4114-AF62-75CACB464E7D}" destId="{253BAECA-F5A2-41AE-8091-0702D1618DBB}" srcOrd="1" destOrd="0" presId="urn:microsoft.com/office/officeart/2005/8/layout/pyramid3"/>
    <dgm:cxn modelId="{38AFE08D-A9C0-48DA-80C5-74FE8F210E4F}" srcId="{40CEE44E-2E5F-491D-A692-626363DE5396}" destId="{5042E4C4-B79C-4B71-9650-146F2B0EA873}" srcOrd="0" destOrd="0" parTransId="{7120A8F0-D838-44CB-AA46-8F2D6AF52E84}" sibTransId="{FE7FD676-6A44-41C7-979A-4EB9D84A511D}"/>
    <dgm:cxn modelId="{0A954FEC-78C2-499D-A9F4-321B7D269436}" type="presOf" srcId="{5042E4C4-B79C-4B71-9650-146F2B0EA873}" destId="{6F5639F8-DF96-4051-92C7-7A3A00AD99FC}" srcOrd="1" destOrd="0" presId="urn:microsoft.com/office/officeart/2005/8/layout/pyramid3"/>
    <dgm:cxn modelId="{A1343033-AAD7-4C7B-8EB3-2D1DAC84406A}" type="presOf" srcId="{5042E4C4-B79C-4B71-9650-146F2B0EA873}" destId="{407CD39A-380C-402C-8A1A-297405F548C4}" srcOrd="0" destOrd="0" presId="urn:microsoft.com/office/officeart/2005/8/layout/pyramid3"/>
    <dgm:cxn modelId="{1CAE2E2E-DD23-4E57-B184-F9381ED35723}" type="presOf" srcId="{63059526-1006-434F-825A-4FF6DEA16720}" destId="{63F0469E-CA80-4181-ABB7-0C4A5A94D5B2}" srcOrd="1" destOrd="0" presId="urn:microsoft.com/office/officeart/2005/8/layout/pyramid3"/>
    <dgm:cxn modelId="{1558644D-3FB4-4BBD-A85D-C3790CC2BE28}" type="presParOf" srcId="{F2AFB72B-FEA2-4E91-B384-29FBFC3D1926}" destId="{9F5995E8-85C3-4222-AE3E-F84C76C3678B}" srcOrd="0" destOrd="0" presId="urn:microsoft.com/office/officeart/2005/8/layout/pyramid3"/>
    <dgm:cxn modelId="{7A4C30AF-9221-489D-9440-438B5DA23E1A}" type="presParOf" srcId="{9F5995E8-85C3-4222-AE3E-F84C76C3678B}" destId="{407CD39A-380C-402C-8A1A-297405F548C4}" srcOrd="0" destOrd="0" presId="urn:microsoft.com/office/officeart/2005/8/layout/pyramid3"/>
    <dgm:cxn modelId="{F1C186DE-F41B-4213-9D9F-6492FB6B1771}" type="presParOf" srcId="{9F5995E8-85C3-4222-AE3E-F84C76C3678B}" destId="{6F5639F8-DF96-4051-92C7-7A3A00AD99FC}" srcOrd="1" destOrd="0" presId="urn:microsoft.com/office/officeart/2005/8/layout/pyramid3"/>
    <dgm:cxn modelId="{6A6FF0D1-134C-4C84-A643-F02EC5ABB68E}" type="presParOf" srcId="{F2AFB72B-FEA2-4E91-B384-29FBFC3D1926}" destId="{3B7E89C3-F88D-4B6E-9208-F29A6179BB38}" srcOrd="1" destOrd="0" presId="urn:microsoft.com/office/officeart/2005/8/layout/pyramid3"/>
    <dgm:cxn modelId="{E85844E3-A065-4DC4-81F3-ED21A1018507}" type="presParOf" srcId="{3B7E89C3-F88D-4B6E-9208-F29A6179BB38}" destId="{43857889-6421-43A9-99AF-B3FAEBAEDFB6}" srcOrd="0" destOrd="0" presId="urn:microsoft.com/office/officeart/2005/8/layout/pyramid3"/>
    <dgm:cxn modelId="{AC5D04F8-7378-4C60-98DA-C0F82629EEF6}" type="presParOf" srcId="{3B7E89C3-F88D-4B6E-9208-F29A6179BB38}" destId="{63F0469E-CA80-4181-ABB7-0C4A5A94D5B2}" srcOrd="1" destOrd="0" presId="urn:microsoft.com/office/officeart/2005/8/layout/pyramid3"/>
    <dgm:cxn modelId="{824ABE9F-C003-4122-8CD6-017E928F1AB0}" type="presParOf" srcId="{F2AFB72B-FEA2-4E91-B384-29FBFC3D1926}" destId="{983753D7-52EE-4091-A847-654175EA00B1}" srcOrd="2" destOrd="0" presId="urn:microsoft.com/office/officeart/2005/8/layout/pyramid3"/>
    <dgm:cxn modelId="{DA1CFCE9-AAE0-4005-B480-FDD55ECC433B}" type="presParOf" srcId="{983753D7-52EE-4091-A847-654175EA00B1}" destId="{E695E403-C1AC-42AB-9A92-1591985A91BC}" srcOrd="0" destOrd="0" presId="urn:microsoft.com/office/officeart/2005/8/layout/pyramid3"/>
    <dgm:cxn modelId="{3997C3F9-E4E9-42E5-8E56-6000D8095CBB}" type="presParOf" srcId="{983753D7-52EE-4091-A847-654175EA00B1}" destId="{253BAECA-F5A2-41AE-8091-0702D1618DB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80666-622F-4780-8D20-6F3C3056AEA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4B3CBF8-E65E-40AF-A364-427446BA0AC5}">
      <dgm:prSet phldrT="[Text]"/>
      <dgm:spPr/>
      <dgm:t>
        <a:bodyPr/>
        <a:lstStyle/>
        <a:p>
          <a:r>
            <a:rPr lang="en-US" dirty="0" smtClean="0"/>
            <a:t>Distinguishing</a:t>
          </a:r>
          <a:endParaRPr lang="en-US" dirty="0"/>
        </a:p>
      </dgm:t>
    </dgm:pt>
    <dgm:pt modelId="{F51B983A-6F6C-46EA-9378-80CF6FFAAA38}" type="parTrans" cxnId="{CEA1EEE2-88F5-4997-8CD4-66FD3CB4BFB4}">
      <dgm:prSet/>
      <dgm:spPr/>
      <dgm:t>
        <a:bodyPr/>
        <a:lstStyle/>
        <a:p>
          <a:endParaRPr lang="en-US"/>
        </a:p>
      </dgm:t>
    </dgm:pt>
    <dgm:pt modelId="{727F359C-BFCD-4C08-AE17-D107AB71DBC5}" type="sibTrans" cxnId="{CEA1EEE2-88F5-4997-8CD4-66FD3CB4BFB4}">
      <dgm:prSet/>
      <dgm:spPr/>
      <dgm:t>
        <a:bodyPr/>
        <a:lstStyle/>
        <a:p>
          <a:endParaRPr lang="en-US"/>
        </a:p>
      </dgm:t>
    </dgm:pt>
    <dgm:pt modelId="{8A38A0E4-0733-4CD0-B1AC-EBA9DED6F09E}">
      <dgm:prSet phldrT="[Text]"/>
      <dgm:spPr/>
      <dgm:t>
        <a:bodyPr/>
        <a:lstStyle/>
        <a:p>
          <a:r>
            <a:rPr lang="en-US" dirty="0" smtClean="0"/>
            <a:t>Physical Dependence</a:t>
          </a:r>
          <a:endParaRPr lang="en-US" dirty="0"/>
        </a:p>
      </dgm:t>
    </dgm:pt>
    <dgm:pt modelId="{3449DD3A-BCD3-47F7-87B1-8C497BA3CEDE}" type="parTrans" cxnId="{77A0EEEE-4B24-4CCD-8870-D3A78D777F9E}">
      <dgm:prSet/>
      <dgm:spPr/>
      <dgm:t>
        <a:bodyPr/>
        <a:lstStyle/>
        <a:p>
          <a:endParaRPr lang="en-US"/>
        </a:p>
      </dgm:t>
    </dgm:pt>
    <dgm:pt modelId="{FDDFC2EC-EC3C-412D-8C68-2AA78D8C4E04}" type="sibTrans" cxnId="{77A0EEEE-4B24-4CCD-8870-D3A78D777F9E}">
      <dgm:prSet/>
      <dgm:spPr/>
      <dgm:t>
        <a:bodyPr/>
        <a:lstStyle/>
        <a:p>
          <a:endParaRPr lang="en-US"/>
        </a:p>
      </dgm:t>
    </dgm:pt>
    <dgm:pt modelId="{1E8E472A-55AF-4900-813F-652BE4BB6D4F}">
      <dgm:prSet phldrT="[Text]"/>
      <dgm:spPr/>
      <dgm:t>
        <a:bodyPr/>
        <a:lstStyle/>
        <a:p>
          <a:r>
            <a:rPr lang="en-US" dirty="0" smtClean="0"/>
            <a:t>Addiction</a:t>
          </a:r>
          <a:endParaRPr lang="en-US" dirty="0"/>
        </a:p>
      </dgm:t>
    </dgm:pt>
    <dgm:pt modelId="{AD570307-C599-47A4-A692-52C59C90971D}" type="parTrans" cxnId="{B97070D0-6798-4EFA-B55C-0FA71EB981B8}">
      <dgm:prSet/>
      <dgm:spPr/>
      <dgm:t>
        <a:bodyPr/>
        <a:lstStyle/>
        <a:p>
          <a:endParaRPr lang="en-US"/>
        </a:p>
      </dgm:t>
    </dgm:pt>
    <dgm:pt modelId="{F1A175BF-1745-4F09-8DC3-6BB0BA67A8D7}" type="sibTrans" cxnId="{B97070D0-6798-4EFA-B55C-0FA71EB981B8}">
      <dgm:prSet/>
      <dgm:spPr/>
      <dgm:t>
        <a:bodyPr/>
        <a:lstStyle/>
        <a:p>
          <a:endParaRPr lang="en-US"/>
        </a:p>
      </dgm:t>
    </dgm:pt>
    <dgm:pt modelId="{59970BEF-B5B1-4589-BC38-BF8E0076F69F}">
      <dgm:prSet phldrT="[Text]"/>
      <dgm:spPr/>
      <dgm:t>
        <a:bodyPr/>
        <a:lstStyle/>
        <a:p>
          <a:r>
            <a:rPr lang="en-US" dirty="0" smtClean="0"/>
            <a:t>Distinguishing</a:t>
          </a:r>
          <a:endParaRPr lang="en-US" dirty="0"/>
        </a:p>
      </dgm:t>
    </dgm:pt>
    <dgm:pt modelId="{F89836D0-F894-4611-8D5F-114C03C72804}" type="parTrans" cxnId="{1800EFB0-AE27-4117-81EA-1EC81A0E373C}">
      <dgm:prSet/>
      <dgm:spPr/>
      <dgm:t>
        <a:bodyPr/>
        <a:lstStyle/>
        <a:p>
          <a:endParaRPr lang="en-US"/>
        </a:p>
      </dgm:t>
    </dgm:pt>
    <dgm:pt modelId="{F72F8307-65AD-4F74-B932-184A7A4D9989}" type="sibTrans" cxnId="{1800EFB0-AE27-4117-81EA-1EC81A0E373C}">
      <dgm:prSet/>
      <dgm:spPr/>
      <dgm:t>
        <a:bodyPr/>
        <a:lstStyle/>
        <a:p>
          <a:endParaRPr lang="en-US"/>
        </a:p>
      </dgm:t>
    </dgm:pt>
    <dgm:pt modelId="{C91043F6-9BD5-49F0-9994-EA766B04679A}">
      <dgm:prSet phldrT="[Text]"/>
      <dgm:spPr/>
      <dgm:t>
        <a:bodyPr/>
        <a:lstStyle/>
        <a:p>
          <a:r>
            <a:rPr lang="en-US" dirty="0" smtClean="0"/>
            <a:t>Drugs that compromise recovery status</a:t>
          </a:r>
          <a:endParaRPr lang="en-US" dirty="0"/>
        </a:p>
      </dgm:t>
    </dgm:pt>
    <dgm:pt modelId="{7E35481F-232E-4354-B037-E8FC1D72308D}" type="parTrans" cxnId="{D39145C5-B494-41FF-B388-1173A8F94B83}">
      <dgm:prSet/>
      <dgm:spPr/>
      <dgm:t>
        <a:bodyPr/>
        <a:lstStyle/>
        <a:p>
          <a:endParaRPr lang="en-US"/>
        </a:p>
      </dgm:t>
    </dgm:pt>
    <dgm:pt modelId="{70705D7E-9BDA-46A6-89D9-F8F4D5A32180}" type="sibTrans" cxnId="{D39145C5-B494-41FF-B388-1173A8F94B83}">
      <dgm:prSet/>
      <dgm:spPr/>
      <dgm:t>
        <a:bodyPr/>
        <a:lstStyle/>
        <a:p>
          <a:endParaRPr lang="en-US"/>
        </a:p>
      </dgm:t>
    </dgm:pt>
    <dgm:pt modelId="{699BD49B-146A-4A57-B95D-B80BFCA74912}">
      <dgm:prSet phldrT="[Text]"/>
      <dgm:spPr/>
      <dgm:t>
        <a:bodyPr/>
        <a:lstStyle/>
        <a:p>
          <a:r>
            <a:rPr lang="en-US" dirty="0" smtClean="0"/>
            <a:t>Medications that may enhance recovery stability</a:t>
          </a:r>
          <a:endParaRPr lang="en-US" dirty="0"/>
        </a:p>
      </dgm:t>
    </dgm:pt>
    <dgm:pt modelId="{388A4367-866E-4ED9-B440-77F96FA99464}" type="parTrans" cxnId="{C4D4646A-9B60-4114-A7B0-183B27CB9CDA}">
      <dgm:prSet/>
      <dgm:spPr/>
      <dgm:t>
        <a:bodyPr/>
        <a:lstStyle/>
        <a:p>
          <a:endParaRPr lang="en-US"/>
        </a:p>
      </dgm:t>
    </dgm:pt>
    <dgm:pt modelId="{8BEBAFA5-F8D0-4E8A-BF1F-6F3E6E73D695}" type="sibTrans" cxnId="{C4D4646A-9B60-4114-A7B0-183B27CB9CDA}">
      <dgm:prSet/>
      <dgm:spPr/>
      <dgm:t>
        <a:bodyPr/>
        <a:lstStyle/>
        <a:p>
          <a:endParaRPr lang="en-US"/>
        </a:p>
      </dgm:t>
    </dgm:pt>
    <dgm:pt modelId="{B5B722AE-43C2-40E1-8787-F8666E3433DE}">
      <dgm:prSet phldrT="[Text]"/>
      <dgm:spPr/>
      <dgm:t>
        <a:bodyPr/>
        <a:lstStyle/>
        <a:p>
          <a:endParaRPr lang="en-US" dirty="0"/>
        </a:p>
      </dgm:t>
    </dgm:pt>
    <dgm:pt modelId="{4C53078B-321A-4EA3-8A9D-8FD638A00612}" type="parTrans" cxnId="{2AE4D86D-BA97-4C87-B0E5-73BC94A4300F}">
      <dgm:prSet/>
      <dgm:spPr/>
      <dgm:t>
        <a:bodyPr/>
        <a:lstStyle/>
        <a:p>
          <a:endParaRPr lang="en-US"/>
        </a:p>
      </dgm:t>
    </dgm:pt>
    <dgm:pt modelId="{6E379DD9-2D5B-4407-BE66-54E97F89DB7E}" type="sibTrans" cxnId="{2AE4D86D-BA97-4C87-B0E5-73BC94A4300F}">
      <dgm:prSet/>
      <dgm:spPr/>
      <dgm:t>
        <a:bodyPr/>
        <a:lstStyle/>
        <a:p>
          <a:endParaRPr lang="en-US"/>
        </a:p>
      </dgm:t>
    </dgm:pt>
    <dgm:pt modelId="{6D222EB7-A77B-4CBB-B98E-D0B58A7B7026}">
      <dgm:prSet phldrT="[Text]"/>
      <dgm:spPr/>
      <dgm:t>
        <a:bodyPr/>
        <a:lstStyle/>
        <a:p>
          <a:r>
            <a:rPr lang="en-US" dirty="0" smtClean="0"/>
            <a:t>Craving, obsession, compulsion</a:t>
          </a:r>
          <a:endParaRPr lang="en-US" dirty="0"/>
        </a:p>
      </dgm:t>
    </dgm:pt>
    <dgm:pt modelId="{1BF958AB-EC01-4B58-B8C8-EF741ED62ADC}" type="parTrans" cxnId="{0359454D-10AC-467A-8267-FB097232652E}">
      <dgm:prSet/>
      <dgm:spPr/>
      <dgm:t>
        <a:bodyPr/>
        <a:lstStyle/>
        <a:p>
          <a:endParaRPr lang="en-US"/>
        </a:p>
      </dgm:t>
    </dgm:pt>
    <dgm:pt modelId="{C780DFEC-1C58-4973-BFC5-86192171E7D5}" type="sibTrans" cxnId="{0359454D-10AC-467A-8267-FB097232652E}">
      <dgm:prSet/>
      <dgm:spPr/>
      <dgm:t>
        <a:bodyPr/>
        <a:lstStyle/>
        <a:p>
          <a:endParaRPr lang="en-US"/>
        </a:p>
      </dgm:t>
    </dgm:pt>
    <dgm:pt modelId="{1934DD8D-836F-4E50-ACEE-FE08A3D2BBDB}">
      <dgm:prSet phldrT="[Text]"/>
      <dgm:spPr/>
      <dgm:t>
        <a:bodyPr/>
        <a:lstStyle/>
        <a:p>
          <a:r>
            <a:rPr lang="en-US" dirty="0" smtClean="0"/>
            <a:t>Tolerance, Withdrawal </a:t>
          </a:r>
          <a:endParaRPr lang="en-US" dirty="0"/>
        </a:p>
      </dgm:t>
    </dgm:pt>
    <dgm:pt modelId="{7B9BC69F-E97C-4F74-B3B2-B7B66479DD41}" type="parTrans" cxnId="{DE41B264-9F73-41EC-9E57-B1180057DB76}">
      <dgm:prSet/>
      <dgm:spPr/>
      <dgm:t>
        <a:bodyPr/>
        <a:lstStyle/>
        <a:p>
          <a:endParaRPr lang="en-US"/>
        </a:p>
      </dgm:t>
    </dgm:pt>
    <dgm:pt modelId="{F1056EE2-123C-452F-BE02-135FBEDF12C5}" type="sibTrans" cxnId="{DE41B264-9F73-41EC-9E57-B1180057DB76}">
      <dgm:prSet/>
      <dgm:spPr/>
      <dgm:t>
        <a:bodyPr/>
        <a:lstStyle/>
        <a:p>
          <a:endParaRPr lang="en-US"/>
        </a:p>
      </dgm:t>
    </dgm:pt>
    <dgm:pt modelId="{0C99373E-D3BB-4882-A3BB-3A091508BE02}">
      <dgm:prSet phldrT="[Text]"/>
      <dgm:spPr/>
      <dgm:t>
        <a:bodyPr/>
        <a:lstStyle/>
        <a:p>
          <a:endParaRPr lang="en-US" dirty="0"/>
        </a:p>
      </dgm:t>
    </dgm:pt>
    <dgm:pt modelId="{2C22180A-17E7-4BF7-9F76-191BF6CEE3B0}" type="parTrans" cxnId="{E6CEECEF-DC2A-4D56-A006-35FFE0E06701}">
      <dgm:prSet/>
      <dgm:spPr/>
      <dgm:t>
        <a:bodyPr/>
        <a:lstStyle/>
        <a:p>
          <a:endParaRPr lang="en-US"/>
        </a:p>
      </dgm:t>
    </dgm:pt>
    <dgm:pt modelId="{D1845701-1493-4365-932E-D9C77316E9CE}" type="sibTrans" cxnId="{E6CEECEF-DC2A-4D56-A006-35FFE0E06701}">
      <dgm:prSet/>
      <dgm:spPr/>
      <dgm:t>
        <a:bodyPr/>
        <a:lstStyle/>
        <a:p>
          <a:endParaRPr lang="en-US"/>
        </a:p>
      </dgm:t>
    </dgm:pt>
    <dgm:pt modelId="{9AA9305E-33E1-49DB-9323-470E170F7D36}" type="pres">
      <dgm:prSet presAssocID="{E8180666-622F-4780-8D20-6F3C3056AEA5}" presName="Name0" presStyleCnt="0">
        <dgm:presLayoutVars>
          <dgm:dir/>
          <dgm:animLvl val="lvl"/>
          <dgm:resizeHandles/>
        </dgm:presLayoutVars>
      </dgm:prSet>
      <dgm:spPr/>
      <dgm:t>
        <a:bodyPr/>
        <a:lstStyle/>
        <a:p>
          <a:endParaRPr lang="en-US"/>
        </a:p>
      </dgm:t>
    </dgm:pt>
    <dgm:pt modelId="{E51F642D-F725-4430-904F-0EA6B5123E45}" type="pres">
      <dgm:prSet presAssocID="{D4B3CBF8-E65E-40AF-A364-427446BA0AC5}" presName="linNode" presStyleCnt="0"/>
      <dgm:spPr/>
    </dgm:pt>
    <dgm:pt modelId="{B720CD36-E6AC-4A95-8D64-67178F57E5B5}" type="pres">
      <dgm:prSet presAssocID="{D4B3CBF8-E65E-40AF-A364-427446BA0AC5}" presName="parentShp" presStyleLbl="node1" presStyleIdx="0" presStyleCnt="2">
        <dgm:presLayoutVars>
          <dgm:bulletEnabled val="1"/>
        </dgm:presLayoutVars>
      </dgm:prSet>
      <dgm:spPr/>
      <dgm:t>
        <a:bodyPr/>
        <a:lstStyle/>
        <a:p>
          <a:endParaRPr lang="en-US"/>
        </a:p>
      </dgm:t>
    </dgm:pt>
    <dgm:pt modelId="{F9BDEC9C-3E63-48FA-BD2B-685D6CA5E76A}" type="pres">
      <dgm:prSet presAssocID="{D4B3CBF8-E65E-40AF-A364-427446BA0AC5}" presName="childShp" presStyleLbl="bgAccFollowNode1" presStyleIdx="0" presStyleCnt="2">
        <dgm:presLayoutVars>
          <dgm:bulletEnabled val="1"/>
        </dgm:presLayoutVars>
      </dgm:prSet>
      <dgm:spPr/>
      <dgm:t>
        <a:bodyPr/>
        <a:lstStyle/>
        <a:p>
          <a:endParaRPr lang="en-US"/>
        </a:p>
      </dgm:t>
    </dgm:pt>
    <dgm:pt modelId="{8DF23CC8-F5A9-45FC-8B41-31B80DC8F70D}" type="pres">
      <dgm:prSet presAssocID="{727F359C-BFCD-4C08-AE17-D107AB71DBC5}" presName="spacing" presStyleCnt="0"/>
      <dgm:spPr/>
    </dgm:pt>
    <dgm:pt modelId="{8C1DB1D9-B5F1-42DB-8910-C9F936FDE5C3}" type="pres">
      <dgm:prSet presAssocID="{59970BEF-B5B1-4589-BC38-BF8E0076F69F}" presName="linNode" presStyleCnt="0"/>
      <dgm:spPr/>
    </dgm:pt>
    <dgm:pt modelId="{5672ACA6-752A-4881-9557-0AEAF299F89E}" type="pres">
      <dgm:prSet presAssocID="{59970BEF-B5B1-4589-BC38-BF8E0076F69F}" presName="parentShp" presStyleLbl="node1" presStyleIdx="1" presStyleCnt="2">
        <dgm:presLayoutVars>
          <dgm:bulletEnabled val="1"/>
        </dgm:presLayoutVars>
      </dgm:prSet>
      <dgm:spPr/>
      <dgm:t>
        <a:bodyPr/>
        <a:lstStyle/>
        <a:p>
          <a:endParaRPr lang="en-US"/>
        </a:p>
      </dgm:t>
    </dgm:pt>
    <dgm:pt modelId="{69309929-2C78-475C-8241-C5A551FD4F36}" type="pres">
      <dgm:prSet presAssocID="{59970BEF-B5B1-4589-BC38-BF8E0076F69F}" presName="childShp" presStyleLbl="bgAccFollowNode1" presStyleIdx="1" presStyleCnt="2">
        <dgm:presLayoutVars>
          <dgm:bulletEnabled val="1"/>
        </dgm:presLayoutVars>
      </dgm:prSet>
      <dgm:spPr/>
      <dgm:t>
        <a:bodyPr/>
        <a:lstStyle/>
        <a:p>
          <a:endParaRPr lang="en-US"/>
        </a:p>
      </dgm:t>
    </dgm:pt>
  </dgm:ptLst>
  <dgm:cxnLst>
    <dgm:cxn modelId="{D841E170-1844-47EA-B958-3A3CFB2ECE6D}" type="presOf" srcId="{59970BEF-B5B1-4589-BC38-BF8E0076F69F}" destId="{5672ACA6-752A-4881-9557-0AEAF299F89E}" srcOrd="0" destOrd="0" presId="urn:microsoft.com/office/officeart/2005/8/layout/vList6"/>
    <dgm:cxn modelId="{1F116E90-93A1-4194-8A0C-D3386FE88231}" type="presOf" srcId="{D4B3CBF8-E65E-40AF-A364-427446BA0AC5}" destId="{B720CD36-E6AC-4A95-8D64-67178F57E5B5}" srcOrd="0" destOrd="0" presId="urn:microsoft.com/office/officeart/2005/8/layout/vList6"/>
    <dgm:cxn modelId="{C4D4646A-9B60-4114-A7B0-183B27CB9CDA}" srcId="{59970BEF-B5B1-4589-BC38-BF8E0076F69F}" destId="{699BD49B-146A-4A57-B95D-B80BFCA74912}" srcOrd="2" destOrd="0" parTransId="{388A4367-866E-4ED9-B440-77F96FA99464}" sibTransId="{8BEBAFA5-F8D0-4E8A-BF1F-6F3E6E73D695}"/>
    <dgm:cxn modelId="{A7BEA966-B247-4FE1-A1E1-E8D0ED09C731}" type="presOf" srcId="{8A38A0E4-0733-4CD0-B1AC-EBA9DED6F09E}" destId="{F9BDEC9C-3E63-48FA-BD2B-685D6CA5E76A}" srcOrd="0" destOrd="0" presId="urn:microsoft.com/office/officeart/2005/8/layout/vList6"/>
    <dgm:cxn modelId="{77A0EEEE-4B24-4CCD-8870-D3A78D777F9E}" srcId="{D4B3CBF8-E65E-40AF-A364-427446BA0AC5}" destId="{8A38A0E4-0733-4CD0-B1AC-EBA9DED6F09E}" srcOrd="0" destOrd="0" parTransId="{3449DD3A-BCD3-47F7-87B1-8C497BA3CEDE}" sibTransId="{FDDFC2EC-EC3C-412D-8C68-2AA78D8C4E04}"/>
    <dgm:cxn modelId="{BCA2E3F5-D8DC-4055-8BEC-D1ED95F6317E}" type="presOf" srcId="{699BD49B-146A-4A57-B95D-B80BFCA74912}" destId="{69309929-2C78-475C-8241-C5A551FD4F36}" srcOrd="0" destOrd="2" presId="urn:microsoft.com/office/officeart/2005/8/layout/vList6"/>
    <dgm:cxn modelId="{0359454D-10AC-467A-8267-FB097232652E}" srcId="{D4B3CBF8-E65E-40AF-A364-427446BA0AC5}" destId="{6D222EB7-A77B-4CBB-B98E-D0B58A7B7026}" srcOrd="4" destOrd="0" parTransId="{1BF958AB-EC01-4B58-B8C8-EF741ED62ADC}" sibTransId="{C780DFEC-1C58-4973-BFC5-86192171E7D5}"/>
    <dgm:cxn modelId="{1C5B3BFD-E11E-4CAC-9FFA-01F540973803}" type="presOf" srcId="{1E8E472A-55AF-4900-813F-652BE4BB6D4F}" destId="{F9BDEC9C-3E63-48FA-BD2B-685D6CA5E76A}" srcOrd="0" destOrd="3" presId="urn:microsoft.com/office/officeart/2005/8/layout/vList6"/>
    <dgm:cxn modelId="{7EEF8423-5B17-44E1-8D4F-7793FAA4CFBC}" type="presOf" srcId="{B5B722AE-43C2-40E1-8787-F8666E3433DE}" destId="{F9BDEC9C-3E63-48FA-BD2B-685D6CA5E76A}" srcOrd="0" destOrd="2" presId="urn:microsoft.com/office/officeart/2005/8/layout/vList6"/>
    <dgm:cxn modelId="{0F3EBB08-48AE-4900-B992-ED3E437F84DF}" type="presOf" srcId="{6D222EB7-A77B-4CBB-B98E-D0B58A7B7026}" destId="{F9BDEC9C-3E63-48FA-BD2B-685D6CA5E76A}" srcOrd="0" destOrd="4" presId="urn:microsoft.com/office/officeart/2005/8/layout/vList6"/>
    <dgm:cxn modelId="{1800EFB0-AE27-4117-81EA-1EC81A0E373C}" srcId="{E8180666-622F-4780-8D20-6F3C3056AEA5}" destId="{59970BEF-B5B1-4589-BC38-BF8E0076F69F}" srcOrd="1" destOrd="0" parTransId="{F89836D0-F894-4611-8D5F-114C03C72804}" sibTransId="{F72F8307-65AD-4F74-B932-184A7A4D9989}"/>
    <dgm:cxn modelId="{FF3678C4-5D4C-4F42-B328-2FBEF423649F}" type="presOf" srcId="{C91043F6-9BD5-49F0-9994-EA766B04679A}" destId="{69309929-2C78-475C-8241-C5A551FD4F36}" srcOrd="0" destOrd="0" presId="urn:microsoft.com/office/officeart/2005/8/layout/vList6"/>
    <dgm:cxn modelId="{F3349780-56C2-40E6-BE38-8BF8756EC8DB}" type="presOf" srcId="{0C99373E-D3BB-4882-A3BB-3A091508BE02}" destId="{69309929-2C78-475C-8241-C5A551FD4F36}" srcOrd="0" destOrd="1" presId="urn:microsoft.com/office/officeart/2005/8/layout/vList6"/>
    <dgm:cxn modelId="{DF4444D4-73A1-458A-9225-AB8FE98BCC8F}" type="presOf" srcId="{1934DD8D-836F-4E50-ACEE-FE08A3D2BBDB}" destId="{F9BDEC9C-3E63-48FA-BD2B-685D6CA5E76A}" srcOrd="0" destOrd="1" presId="urn:microsoft.com/office/officeart/2005/8/layout/vList6"/>
    <dgm:cxn modelId="{D39145C5-B494-41FF-B388-1173A8F94B83}" srcId="{59970BEF-B5B1-4589-BC38-BF8E0076F69F}" destId="{C91043F6-9BD5-49F0-9994-EA766B04679A}" srcOrd="0" destOrd="0" parTransId="{7E35481F-232E-4354-B037-E8FC1D72308D}" sibTransId="{70705D7E-9BDA-46A6-89D9-F8F4D5A32180}"/>
    <dgm:cxn modelId="{B97070D0-6798-4EFA-B55C-0FA71EB981B8}" srcId="{D4B3CBF8-E65E-40AF-A364-427446BA0AC5}" destId="{1E8E472A-55AF-4900-813F-652BE4BB6D4F}" srcOrd="3" destOrd="0" parTransId="{AD570307-C599-47A4-A692-52C59C90971D}" sibTransId="{F1A175BF-1745-4F09-8DC3-6BB0BA67A8D7}"/>
    <dgm:cxn modelId="{9D0815AF-4CA0-407A-BB18-D10115FB4526}" type="presOf" srcId="{E8180666-622F-4780-8D20-6F3C3056AEA5}" destId="{9AA9305E-33E1-49DB-9323-470E170F7D36}" srcOrd="0" destOrd="0" presId="urn:microsoft.com/office/officeart/2005/8/layout/vList6"/>
    <dgm:cxn modelId="{DE41B264-9F73-41EC-9E57-B1180057DB76}" srcId="{D4B3CBF8-E65E-40AF-A364-427446BA0AC5}" destId="{1934DD8D-836F-4E50-ACEE-FE08A3D2BBDB}" srcOrd="1" destOrd="0" parTransId="{7B9BC69F-E97C-4F74-B3B2-B7B66479DD41}" sibTransId="{F1056EE2-123C-452F-BE02-135FBEDF12C5}"/>
    <dgm:cxn modelId="{CEA1EEE2-88F5-4997-8CD4-66FD3CB4BFB4}" srcId="{E8180666-622F-4780-8D20-6F3C3056AEA5}" destId="{D4B3CBF8-E65E-40AF-A364-427446BA0AC5}" srcOrd="0" destOrd="0" parTransId="{F51B983A-6F6C-46EA-9378-80CF6FFAAA38}" sibTransId="{727F359C-BFCD-4C08-AE17-D107AB71DBC5}"/>
    <dgm:cxn modelId="{2AE4D86D-BA97-4C87-B0E5-73BC94A4300F}" srcId="{D4B3CBF8-E65E-40AF-A364-427446BA0AC5}" destId="{B5B722AE-43C2-40E1-8787-F8666E3433DE}" srcOrd="2" destOrd="0" parTransId="{4C53078B-321A-4EA3-8A9D-8FD638A00612}" sibTransId="{6E379DD9-2D5B-4407-BE66-54E97F89DB7E}"/>
    <dgm:cxn modelId="{E6CEECEF-DC2A-4D56-A006-35FFE0E06701}" srcId="{59970BEF-B5B1-4589-BC38-BF8E0076F69F}" destId="{0C99373E-D3BB-4882-A3BB-3A091508BE02}" srcOrd="1" destOrd="0" parTransId="{2C22180A-17E7-4BF7-9F76-191BF6CEE3B0}" sibTransId="{D1845701-1493-4365-932E-D9C77316E9CE}"/>
    <dgm:cxn modelId="{FC5D29E1-97E9-4B72-B2C1-68553521AA22}" type="presParOf" srcId="{9AA9305E-33E1-49DB-9323-470E170F7D36}" destId="{E51F642D-F725-4430-904F-0EA6B5123E45}" srcOrd="0" destOrd="0" presId="urn:microsoft.com/office/officeart/2005/8/layout/vList6"/>
    <dgm:cxn modelId="{BDE6AEA9-4159-4B39-B827-9EECE4486A88}" type="presParOf" srcId="{E51F642D-F725-4430-904F-0EA6B5123E45}" destId="{B720CD36-E6AC-4A95-8D64-67178F57E5B5}" srcOrd="0" destOrd="0" presId="urn:microsoft.com/office/officeart/2005/8/layout/vList6"/>
    <dgm:cxn modelId="{790C5843-61C1-4D82-8BC8-F8FCC6406FDC}" type="presParOf" srcId="{E51F642D-F725-4430-904F-0EA6B5123E45}" destId="{F9BDEC9C-3E63-48FA-BD2B-685D6CA5E76A}" srcOrd="1" destOrd="0" presId="urn:microsoft.com/office/officeart/2005/8/layout/vList6"/>
    <dgm:cxn modelId="{810F4E92-AACF-47D6-98B9-84217FDB3101}" type="presParOf" srcId="{9AA9305E-33E1-49DB-9323-470E170F7D36}" destId="{8DF23CC8-F5A9-45FC-8B41-31B80DC8F70D}" srcOrd="1" destOrd="0" presId="urn:microsoft.com/office/officeart/2005/8/layout/vList6"/>
    <dgm:cxn modelId="{B2EF6996-8930-4E7E-840A-5CFE0D721A10}" type="presParOf" srcId="{9AA9305E-33E1-49DB-9323-470E170F7D36}" destId="{8C1DB1D9-B5F1-42DB-8910-C9F936FDE5C3}" srcOrd="2" destOrd="0" presId="urn:microsoft.com/office/officeart/2005/8/layout/vList6"/>
    <dgm:cxn modelId="{A921A2E5-EE01-4A03-B203-2E056E78CDBA}" type="presParOf" srcId="{8C1DB1D9-B5F1-42DB-8910-C9F936FDE5C3}" destId="{5672ACA6-752A-4881-9557-0AEAF299F89E}" srcOrd="0" destOrd="0" presId="urn:microsoft.com/office/officeart/2005/8/layout/vList6"/>
    <dgm:cxn modelId="{504FFF85-C98E-48DD-B3B0-72E16D35DC20}" type="presParOf" srcId="{8C1DB1D9-B5F1-42DB-8910-C9F936FDE5C3}" destId="{69309929-2C78-475C-8241-C5A551FD4F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7B863-1185-4104-BE83-3C99FE7AEF0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DDED1DC-3D38-44B1-B5E2-E3E5B32DDBA6}">
      <dgm:prSet phldrT="[Text]"/>
      <dgm:spPr/>
      <dgm:t>
        <a:bodyPr/>
        <a:lstStyle/>
        <a:p>
          <a:r>
            <a:rPr lang="en-US" dirty="0" smtClean="0"/>
            <a:t>1.</a:t>
          </a:r>
          <a:endParaRPr lang="en-US" dirty="0"/>
        </a:p>
      </dgm:t>
    </dgm:pt>
    <dgm:pt modelId="{6068A7BD-7E39-40F5-AFDA-9469421323E0}" type="parTrans" cxnId="{566A3029-A5CB-4634-8EAC-E8127D258EF8}">
      <dgm:prSet/>
      <dgm:spPr/>
      <dgm:t>
        <a:bodyPr/>
        <a:lstStyle/>
        <a:p>
          <a:endParaRPr lang="en-US"/>
        </a:p>
      </dgm:t>
    </dgm:pt>
    <dgm:pt modelId="{85AD791B-0184-477E-A5C5-F16012F91A2C}" type="sibTrans" cxnId="{566A3029-A5CB-4634-8EAC-E8127D258EF8}">
      <dgm:prSet/>
      <dgm:spPr/>
      <dgm:t>
        <a:bodyPr/>
        <a:lstStyle/>
        <a:p>
          <a:endParaRPr lang="en-US"/>
        </a:p>
      </dgm:t>
    </dgm:pt>
    <dgm:pt modelId="{FA44283A-DDF2-4C0F-A5F0-6EF126E43EE6}">
      <dgm:prSet phldrT="[Text]"/>
      <dgm:spPr/>
      <dgm:t>
        <a:bodyPr/>
        <a:lstStyle/>
        <a:p>
          <a:r>
            <a:rPr lang="en-US" dirty="0" smtClean="0"/>
            <a:t>Methadone is “addicting.”</a:t>
          </a:r>
          <a:endParaRPr lang="en-US" dirty="0"/>
        </a:p>
      </dgm:t>
    </dgm:pt>
    <dgm:pt modelId="{8EEFB581-5C8B-4E46-869C-F0E72205BE3E}" type="parTrans" cxnId="{0AEAD899-B403-4A95-B998-071218EFAD50}">
      <dgm:prSet/>
      <dgm:spPr/>
      <dgm:t>
        <a:bodyPr/>
        <a:lstStyle/>
        <a:p>
          <a:endParaRPr lang="en-US"/>
        </a:p>
      </dgm:t>
    </dgm:pt>
    <dgm:pt modelId="{D06B9B40-5757-45D4-8189-920BABFC4CC8}" type="sibTrans" cxnId="{0AEAD899-B403-4A95-B998-071218EFAD50}">
      <dgm:prSet/>
      <dgm:spPr/>
      <dgm:t>
        <a:bodyPr/>
        <a:lstStyle/>
        <a:p>
          <a:endParaRPr lang="en-US"/>
        </a:p>
      </dgm:t>
    </dgm:pt>
    <dgm:pt modelId="{DFD91B2E-1BA9-458B-8F8D-87AD78686973}">
      <dgm:prSet phldrT="[Text]"/>
      <dgm:spPr/>
      <dgm:t>
        <a:bodyPr/>
        <a:lstStyle/>
        <a:p>
          <a:r>
            <a:rPr lang="en-US" dirty="0" smtClean="0"/>
            <a:t>2. </a:t>
          </a:r>
          <a:endParaRPr lang="en-US" dirty="0"/>
        </a:p>
      </dgm:t>
    </dgm:pt>
    <dgm:pt modelId="{1A3836D3-F5E9-4FB1-80C8-B416669472C8}" type="parTrans" cxnId="{D9E370C0-53CF-4844-98A2-09CC31AFCC8D}">
      <dgm:prSet/>
      <dgm:spPr/>
      <dgm:t>
        <a:bodyPr/>
        <a:lstStyle/>
        <a:p>
          <a:endParaRPr lang="en-US"/>
        </a:p>
      </dgm:t>
    </dgm:pt>
    <dgm:pt modelId="{1A8209A7-2FD8-499F-B14A-F5734EAC50F4}" type="sibTrans" cxnId="{D9E370C0-53CF-4844-98A2-09CC31AFCC8D}">
      <dgm:prSet/>
      <dgm:spPr/>
      <dgm:t>
        <a:bodyPr/>
        <a:lstStyle/>
        <a:p>
          <a:endParaRPr lang="en-US"/>
        </a:p>
      </dgm:t>
    </dgm:pt>
    <dgm:pt modelId="{71FF7656-5F3E-49CB-B6A1-CD1228719C6D}">
      <dgm:prSet phldrT="[Text]"/>
      <dgm:spPr/>
      <dgm:t>
        <a:bodyPr/>
        <a:lstStyle/>
        <a:p>
          <a:r>
            <a:rPr lang="en-US" dirty="0" smtClean="0"/>
            <a:t>Methadone is intoxicating and impairing</a:t>
          </a:r>
          <a:endParaRPr lang="en-US" dirty="0"/>
        </a:p>
      </dgm:t>
    </dgm:pt>
    <dgm:pt modelId="{B907C137-B561-4BCF-B2AF-1E4CFA6A65C5}" type="parTrans" cxnId="{6566E075-957B-43F5-8678-75F3D5AEB7DA}">
      <dgm:prSet/>
      <dgm:spPr/>
      <dgm:t>
        <a:bodyPr/>
        <a:lstStyle/>
        <a:p>
          <a:endParaRPr lang="en-US"/>
        </a:p>
      </dgm:t>
    </dgm:pt>
    <dgm:pt modelId="{1EB5E78A-16C1-4D71-A7B4-0C5918BEF55F}" type="sibTrans" cxnId="{6566E075-957B-43F5-8678-75F3D5AEB7DA}">
      <dgm:prSet/>
      <dgm:spPr/>
      <dgm:t>
        <a:bodyPr/>
        <a:lstStyle/>
        <a:p>
          <a:endParaRPr lang="en-US"/>
        </a:p>
      </dgm:t>
    </dgm:pt>
    <dgm:pt modelId="{19235E92-76FA-4517-97B2-D355832ECBCC}">
      <dgm:prSet phldrT="[Text]"/>
      <dgm:spPr/>
      <dgm:t>
        <a:bodyPr/>
        <a:lstStyle/>
        <a:p>
          <a:r>
            <a:rPr lang="en-US" dirty="0" smtClean="0"/>
            <a:t>Stabilized patients do not experience intoxication from optimal doses of methadone nor are they impaired by the medication</a:t>
          </a:r>
          <a:endParaRPr lang="en-US" dirty="0"/>
        </a:p>
      </dgm:t>
    </dgm:pt>
    <dgm:pt modelId="{29D7542E-D9BF-4CEA-84B8-4488F32171BD}" type="parTrans" cxnId="{3FC6F4B5-1BB0-4AB5-9863-859AEF48AC23}">
      <dgm:prSet/>
      <dgm:spPr/>
      <dgm:t>
        <a:bodyPr/>
        <a:lstStyle/>
        <a:p>
          <a:endParaRPr lang="en-US"/>
        </a:p>
      </dgm:t>
    </dgm:pt>
    <dgm:pt modelId="{289FFBC5-6DC5-4D9F-A362-81E4AD815C98}" type="sibTrans" cxnId="{3FC6F4B5-1BB0-4AB5-9863-859AEF48AC23}">
      <dgm:prSet/>
      <dgm:spPr/>
      <dgm:t>
        <a:bodyPr/>
        <a:lstStyle/>
        <a:p>
          <a:endParaRPr lang="en-US"/>
        </a:p>
      </dgm:t>
    </dgm:pt>
    <dgm:pt modelId="{FCB4F302-7A6A-4000-8004-C7ABA7A2D6CA}">
      <dgm:prSet phldrT="[Text]"/>
      <dgm:spPr/>
      <dgm:t>
        <a:bodyPr/>
        <a:lstStyle/>
        <a:p>
          <a:r>
            <a:rPr lang="en-US" dirty="0" smtClean="0"/>
            <a:t>3. </a:t>
          </a:r>
          <a:endParaRPr lang="en-US" dirty="0"/>
        </a:p>
      </dgm:t>
    </dgm:pt>
    <dgm:pt modelId="{167C3B48-643C-4638-9FC7-F0C31E1B85C0}" type="parTrans" cxnId="{CFB4B1AC-EF30-46BA-91D6-771EB3A63F55}">
      <dgm:prSet/>
      <dgm:spPr/>
      <dgm:t>
        <a:bodyPr/>
        <a:lstStyle/>
        <a:p>
          <a:endParaRPr lang="en-US"/>
        </a:p>
      </dgm:t>
    </dgm:pt>
    <dgm:pt modelId="{072092E7-4F71-4BC0-8E7F-A177763D4A5B}" type="sibTrans" cxnId="{CFB4B1AC-EF30-46BA-91D6-771EB3A63F55}">
      <dgm:prSet/>
      <dgm:spPr/>
      <dgm:t>
        <a:bodyPr/>
        <a:lstStyle/>
        <a:p>
          <a:endParaRPr lang="en-US"/>
        </a:p>
      </dgm:t>
    </dgm:pt>
    <dgm:pt modelId="{B213B611-606E-4F78-A542-47B041CD9DFD}">
      <dgm:prSet phldrT="[Text]"/>
      <dgm:spPr/>
      <dgm:t>
        <a:bodyPr/>
        <a:lstStyle/>
        <a:p>
          <a:r>
            <a:rPr lang="en-US" dirty="0" smtClean="0"/>
            <a:t>Those on lower doses of methadone and </a:t>
          </a:r>
          <a:r>
            <a:rPr lang="en-US" dirty="0" smtClean="0"/>
            <a:t>shorter </a:t>
          </a:r>
          <a:r>
            <a:rPr lang="en-US" dirty="0" smtClean="0"/>
            <a:t>duration of methadone have better long-term recovery prospects</a:t>
          </a:r>
          <a:endParaRPr lang="en-US" dirty="0"/>
        </a:p>
      </dgm:t>
    </dgm:pt>
    <dgm:pt modelId="{642C3D93-A37B-4950-AE3C-DE62A1E1EC5B}" type="parTrans" cxnId="{0AC447DA-359C-4ED3-9D4C-0A6BD46CA111}">
      <dgm:prSet/>
      <dgm:spPr/>
      <dgm:t>
        <a:bodyPr/>
        <a:lstStyle/>
        <a:p>
          <a:endParaRPr lang="en-US"/>
        </a:p>
      </dgm:t>
    </dgm:pt>
    <dgm:pt modelId="{5F3483BA-80F5-42B4-B5CE-A90A0D0BB667}" type="sibTrans" cxnId="{0AC447DA-359C-4ED3-9D4C-0A6BD46CA111}">
      <dgm:prSet/>
      <dgm:spPr/>
      <dgm:t>
        <a:bodyPr/>
        <a:lstStyle/>
        <a:p>
          <a:endParaRPr lang="en-US"/>
        </a:p>
      </dgm:t>
    </dgm:pt>
    <dgm:pt modelId="{C66CBAFC-A496-465E-A0EA-EDDDC4FB1AFB}">
      <dgm:prSet phldrT="[Text]"/>
      <dgm:spPr/>
      <dgm:t>
        <a:bodyPr/>
        <a:lstStyle/>
        <a:p>
          <a:r>
            <a:rPr lang="en-US" dirty="0" smtClean="0"/>
            <a:t>Studies suggest the exact opposite</a:t>
          </a:r>
          <a:endParaRPr lang="en-US" dirty="0"/>
        </a:p>
      </dgm:t>
    </dgm:pt>
    <dgm:pt modelId="{9F3D0BD5-98EA-4E51-AD95-C5AAAC90DAF5}" type="parTrans" cxnId="{D52559A1-FB16-4EC9-8638-D7443BD6C2CE}">
      <dgm:prSet/>
      <dgm:spPr/>
      <dgm:t>
        <a:bodyPr/>
        <a:lstStyle/>
        <a:p>
          <a:endParaRPr lang="en-US"/>
        </a:p>
      </dgm:t>
    </dgm:pt>
    <dgm:pt modelId="{5F5E91F0-4D33-496D-9F37-5A9DD947FADE}" type="sibTrans" cxnId="{D52559A1-FB16-4EC9-8638-D7443BD6C2CE}">
      <dgm:prSet/>
      <dgm:spPr/>
      <dgm:t>
        <a:bodyPr/>
        <a:lstStyle/>
        <a:p>
          <a:endParaRPr lang="en-US"/>
        </a:p>
      </dgm:t>
    </dgm:pt>
    <dgm:pt modelId="{4B2336F5-7B72-4F5D-A5C6-0D4438395BCB}">
      <dgm:prSet phldrT="[Text]"/>
      <dgm:spPr/>
      <dgm:t>
        <a:bodyPr/>
        <a:lstStyle/>
        <a:p>
          <a:r>
            <a:rPr lang="en-US" dirty="0" smtClean="0"/>
            <a:t>Stabilized MM patients do not meet criteria for DSM-IV opioid dependence </a:t>
          </a:r>
          <a:endParaRPr lang="en-US" dirty="0"/>
        </a:p>
      </dgm:t>
    </dgm:pt>
    <dgm:pt modelId="{5A164CFF-B331-4ED1-B6D4-C815729E0DBB}" type="parTrans" cxnId="{2F275981-AB5E-41F9-A56E-B61466714124}">
      <dgm:prSet/>
      <dgm:spPr/>
      <dgm:t>
        <a:bodyPr/>
        <a:lstStyle/>
        <a:p>
          <a:endParaRPr lang="en-US"/>
        </a:p>
      </dgm:t>
    </dgm:pt>
    <dgm:pt modelId="{048CC277-B31D-4644-9D2E-6F8747727CBC}" type="sibTrans" cxnId="{2F275981-AB5E-41F9-A56E-B61466714124}">
      <dgm:prSet/>
      <dgm:spPr/>
      <dgm:t>
        <a:bodyPr/>
        <a:lstStyle/>
        <a:p>
          <a:endParaRPr lang="en-US"/>
        </a:p>
      </dgm:t>
    </dgm:pt>
    <dgm:pt modelId="{4D5DDA39-71BD-41D3-8260-5BD59941163F}" type="pres">
      <dgm:prSet presAssocID="{86D7B863-1185-4104-BE83-3C99FE7AEF0D}" presName="linearFlow" presStyleCnt="0">
        <dgm:presLayoutVars>
          <dgm:dir/>
          <dgm:animLvl val="lvl"/>
          <dgm:resizeHandles val="exact"/>
        </dgm:presLayoutVars>
      </dgm:prSet>
      <dgm:spPr/>
      <dgm:t>
        <a:bodyPr/>
        <a:lstStyle/>
        <a:p>
          <a:endParaRPr lang="en-US"/>
        </a:p>
      </dgm:t>
    </dgm:pt>
    <dgm:pt modelId="{1A7B6B8B-BFCD-4452-B250-B5DD69718C8C}" type="pres">
      <dgm:prSet presAssocID="{ADDED1DC-3D38-44B1-B5E2-E3E5B32DDBA6}" presName="composite" presStyleCnt="0"/>
      <dgm:spPr/>
    </dgm:pt>
    <dgm:pt modelId="{530F9549-B45E-479D-B1A5-557EF654B873}" type="pres">
      <dgm:prSet presAssocID="{ADDED1DC-3D38-44B1-B5E2-E3E5B32DDBA6}" presName="parentText" presStyleLbl="alignNode1" presStyleIdx="0" presStyleCnt="3">
        <dgm:presLayoutVars>
          <dgm:chMax val="1"/>
          <dgm:bulletEnabled val="1"/>
        </dgm:presLayoutVars>
      </dgm:prSet>
      <dgm:spPr/>
      <dgm:t>
        <a:bodyPr/>
        <a:lstStyle/>
        <a:p>
          <a:endParaRPr lang="en-US"/>
        </a:p>
      </dgm:t>
    </dgm:pt>
    <dgm:pt modelId="{5EC79FD5-2B46-4996-B124-CCAE3131ED14}" type="pres">
      <dgm:prSet presAssocID="{ADDED1DC-3D38-44B1-B5E2-E3E5B32DDBA6}" presName="descendantText" presStyleLbl="alignAcc1" presStyleIdx="0" presStyleCnt="3">
        <dgm:presLayoutVars>
          <dgm:bulletEnabled val="1"/>
        </dgm:presLayoutVars>
      </dgm:prSet>
      <dgm:spPr/>
      <dgm:t>
        <a:bodyPr/>
        <a:lstStyle/>
        <a:p>
          <a:endParaRPr lang="en-US"/>
        </a:p>
      </dgm:t>
    </dgm:pt>
    <dgm:pt modelId="{3D2799F1-0738-437A-B229-5E2196F7AC87}" type="pres">
      <dgm:prSet presAssocID="{85AD791B-0184-477E-A5C5-F16012F91A2C}" presName="sp" presStyleCnt="0"/>
      <dgm:spPr/>
    </dgm:pt>
    <dgm:pt modelId="{3BE2E995-13BB-462D-AEC2-CF2A9C47EF8D}" type="pres">
      <dgm:prSet presAssocID="{DFD91B2E-1BA9-458B-8F8D-87AD78686973}" presName="composite" presStyleCnt="0"/>
      <dgm:spPr/>
    </dgm:pt>
    <dgm:pt modelId="{2891925D-E231-4394-B57A-C068B58A6D45}" type="pres">
      <dgm:prSet presAssocID="{DFD91B2E-1BA9-458B-8F8D-87AD78686973}" presName="parentText" presStyleLbl="alignNode1" presStyleIdx="1" presStyleCnt="3">
        <dgm:presLayoutVars>
          <dgm:chMax val="1"/>
          <dgm:bulletEnabled val="1"/>
        </dgm:presLayoutVars>
      </dgm:prSet>
      <dgm:spPr/>
      <dgm:t>
        <a:bodyPr/>
        <a:lstStyle/>
        <a:p>
          <a:endParaRPr lang="en-US"/>
        </a:p>
      </dgm:t>
    </dgm:pt>
    <dgm:pt modelId="{07AAF7B6-F43D-46AC-BCE4-7C7BF10DBC35}" type="pres">
      <dgm:prSet presAssocID="{DFD91B2E-1BA9-458B-8F8D-87AD78686973}" presName="descendantText" presStyleLbl="alignAcc1" presStyleIdx="1" presStyleCnt="3">
        <dgm:presLayoutVars>
          <dgm:bulletEnabled val="1"/>
        </dgm:presLayoutVars>
      </dgm:prSet>
      <dgm:spPr/>
      <dgm:t>
        <a:bodyPr/>
        <a:lstStyle/>
        <a:p>
          <a:endParaRPr lang="en-US"/>
        </a:p>
      </dgm:t>
    </dgm:pt>
    <dgm:pt modelId="{0B18F080-EFA9-4BC8-814F-604D384D2334}" type="pres">
      <dgm:prSet presAssocID="{1A8209A7-2FD8-499F-B14A-F5734EAC50F4}" presName="sp" presStyleCnt="0"/>
      <dgm:spPr/>
    </dgm:pt>
    <dgm:pt modelId="{210C8E67-AF3E-4E2D-A0DA-2AE98617A584}" type="pres">
      <dgm:prSet presAssocID="{FCB4F302-7A6A-4000-8004-C7ABA7A2D6CA}" presName="composite" presStyleCnt="0"/>
      <dgm:spPr/>
    </dgm:pt>
    <dgm:pt modelId="{323B8BF3-88C4-4BE9-BBEC-70C0B64FAC4C}" type="pres">
      <dgm:prSet presAssocID="{FCB4F302-7A6A-4000-8004-C7ABA7A2D6CA}" presName="parentText" presStyleLbl="alignNode1" presStyleIdx="2" presStyleCnt="3">
        <dgm:presLayoutVars>
          <dgm:chMax val="1"/>
          <dgm:bulletEnabled val="1"/>
        </dgm:presLayoutVars>
      </dgm:prSet>
      <dgm:spPr/>
      <dgm:t>
        <a:bodyPr/>
        <a:lstStyle/>
        <a:p>
          <a:endParaRPr lang="en-US"/>
        </a:p>
      </dgm:t>
    </dgm:pt>
    <dgm:pt modelId="{7B2009B2-69F9-48FC-AD67-544273B57B46}" type="pres">
      <dgm:prSet presAssocID="{FCB4F302-7A6A-4000-8004-C7ABA7A2D6CA}" presName="descendantText" presStyleLbl="alignAcc1" presStyleIdx="2" presStyleCnt="3">
        <dgm:presLayoutVars>
          <dgm:bulletEnabled val="1"/>
        </dgm:presLayoutVars>
      </dgm:prSet>
      <dgm:spPr/>
      <dgm:t>
        <a:bodyPr/>
        <a:lstStyle/>
        <a:p>
          <a:endParaRPr lang="en-US"/>
        </a:p>
      </dgm:t>
    </dgm:pt>
  </dgm:ptLst>
  <dgm:cxnLst>
    <dgm:cxn modelId="{6566E075-957B-43F5-8678-75F3D5AEB7DA}" srcId="{DFD91B2E-1BA9-458B-8F8D-87AD78686973}" destId="{71FF7656-5F3E-49CB-B6A1-CD1228719C6D}" srcOrd="0" destOrd="0" parTransId="{B907C137-B561-4BCF-B2AF-1E4CFA6A65C5}" sibTransId="{1EB5E78A-16C1-4D71-A7B4-0C5918BEF55F}"/>
    <dgm:cxn modelId="{D9E370C0-53CF-4844-98A2-09CC31AFCC8D}" srcId="{86D7B863-1185-4104-BE83-3C99FE7AEF0D}" destId="{DFD91B2E-1BA9-458B-8F8D-87AD78686973}" srcOrd="1" destOrd="0" parTransId="{1A3836D3-F5E9-4FB1-80C8-B416669472C8}" sibTransId="{1A8209A7-2FD8-499F-B14A-F5734EAC50F4}"/>
    <dgm:cxn modelId="{CFB4B1AC-EF30-46BA-91D6-771EB3A63F55}" srcId="{86D7B863-1185-4104-BE83-3C99FE7AEF0D}" destId="{FCB4F302-7A6A-4000-8004-C7ABA7A2D6CA}" srcOrd="2" destOrd="0" parTransId="{167C3B48-643C-4638-9FC7-F0C31E1B85C0}" sibTransId="{072092E7-4F71-4BC0-8E7F-A177763D4A5B}"/>
    <dgm:cxn modelId="{0AC447DA-359C-4ED3-9D4C-0A6BD46CA111}" srcId="{FCB4F302-7A6A-4000-8004-C7ABA7A2D6CA}" destId="{B213B611-606E-4F78-A542-47B041CD9DFD}" srcOrd="0" destOrd="0" parTransId="{642C3D93-A37B-4950-AE3C-DE62A1E1EC5B}" sibTransId="{5F3483BA-80F5-42B4-B5CE-A90A0D0BB667}"/>
    <dgm:cxn modelId="{8838C944-2EE9-4CA6-BC4B-C9FF1FEC9CDE}" type="presOf" srcId="{FCB4F302-7A6A-4000-8004-C7ABA7A2D6CA}" destId="{323B8BF3-88C4-4BE9-BBEC-70C0B64FAC4C}" srcOrd="0" destOrd="0" presId="urn:microsoft.com/office/officeart/2005/8/layout/chevron2"/>
    <dgm:cxn modelId="{76A87EE5-8B57-4C33-91D8-364B9ED7EF49}" type="presOf" srcId="{ADDED1DC-3D38-44B1-B5E2-E3E5B32DDBA6}" destId="{530F9549-B45E-479D-B1A5-557EF654B873}" srcOrd="0" destOrd="0" presId="urn:microsoft.com/office/officeart/2005/8/layout/chevron2"/>
    <dgm:cxn modelId="{1A724397-7C8A-47F7-A5BC-F760995E63DA}" type="presOf" srcId="{19235E92-76FA-4517-97B2-D355832ECBCC}" destId="{07AAF7B6-F43D-46AC-BCE4-7C7BF10DBC35}" srcOrd="0" destOrd="1" presId="urn:microsoft.com/office/officeart/2005/8/layout/chevron2"/>
    <dgm:cxn modelId="{32FFFA6F-6288-4514-BD0D-DBD6F7EF0CF4}" type="presOf" srcId="{86D7B863-1185-4104-BE83-3C99FE7AEF0D}" destId="{4D5DDA39-71BD-41D3-8260-5BD59941163F}" srcOrd="0" destOrd="0" presId="urn:microsoft.com/office/officeart/2005/8/layout/chevron2"/>
    <dgm:cxn modelId="{D52559A1-FB16-4EC9-8638-D7443BD6C2CE}" srcId="{FCB4F302-7A6A-4000-8004-C7ABA7A2D6CA}" destId="{C66CBAFC-A496-465E-A0EA-EDDDC4FB1AFB}" srcOrd="1" destOrd="0" parTransId="{9F3D0BD5-98EA-4E51-AD95-C5AAAC90DAF5}" sibTransId="{5F5E91F0-4D33-496D-9F37-5A9DD947FADE}"/>
    <dgm:cxn modelId="{0AEAD899-B403-4A95-B998-071218EFAD50}" srcId="{ADDED1DC-3D38-44B1-B5E2-E3E5B32DDBA6}" destId="{FA44283A-DDF2-4C0F-A5F0-6EF126E43EE6}" srcOrd="0" destOrd="0" parTransId="{8EEFB581-5C8B-4E46-869C-F0E72205BE3E}" sibTransId="{D06B9B40-5757-45D4-8189-920BABFC4CC8}"/>
    <dgm:cxn modelId="{3FC6F4B5-1BB0-4AB5-9863-859AEF48AC23}" srcId="{DFD91B2E-1BA9-458B-8F8D-87AD78686973}" destId="{19235E92-76FA-4517-97B2-D355832ECBCC}" srcOrd="1" destOrd="0" parTransId="{29D7542E-D9BF-4CEA-84B8-4488F32171BD}" sibTransId="{289FFBC5-6DC5-4D9F-A362-81E4AD815C98}"/>
    <dgm:cxn modelId="{566A3029-A5CB-4634-8EAC-E8127D258EF8}" srcId="{86D7B863-1185-4104-BE83-3C99FE7AEF0D}" destId="{ADDED1DC-3D38-44B1-B5E2-E3E5B32DDBA6}" srcOrd="0" destOrd="0" parTransId="{6068A7BD-7E39-40F5-AFDA-9469421323E0}" sibTransId="{85AD791B-0184-477E-A5C5-F16012F91A2C}"/>
    <dgm:cxn modelId="{EE07E781-31BE-4786-9935-C7D7129A2AED}" type="presOf" srcId="{C66CBAFC-A496-465E-A0EA-EDDDC4FB1AFB}" destId="{7B2009B2-69F9-48FC-AD67-544273B57B46}" srcOrd="0" destOrd="1" presId="urn:microsoft.com/office/officeart/2005/8/layout/chevron2"/>
    <dgm:cxn modelId="{2F275981-AB5E-41F9-A56E-B61466714124}" srcId="{ADDED1DC-3D38-44B1-B5E2-E3E5B32DDBA6}" destId="{4B2336F5-7B72-4F5D-A5C6-0D4438395BCB}" srcOrd="1" destOrd="0" parTransId="{5A164CFF-B331-4ED1-B6D4-C815729E0DBB}" sibTransId="{048CC277-B31D-4644-9D2E-6F8747727CBC}"/>
    <dgm:cxn modelId="{B8162446-E6FF-4F8A-9A9F-166A323125F5}" type="presOf" srcId="{B213B611-606E-4F78-A542-47B041CD9DFD}" destId="{7B2009B2-69F9-48FC-AD67-544273B57B46}" srcOrd="0" destOrd="0" presId="urn:microsoft.com/office/officeart/2005/8/layout/chevron2"/>
    <dgm:cxn modelId="{EB82F959-F317-4DFF-8CF4-B0B3AC272646}" type="presOf" srcId="{DFD91B2E-1BA9-458B-8F8D-87AD78686973}" destId="{2891925D-E231-4394-B57A-C068B58A6D45}" srcOrd="0" destOrd="0" presId="urn:microsoft.com/office/officeart/2005/8/layout/chevron2"/>
    <dgm:cxn modelId="{703CA476-66DA-45B2-8177-080BBA7E5703}" type="presOf" srcId="{4B2336F5-7B72-4F5D-A5C6-0D4438395BCB}" destId="{5EC79FD5-2B46-4996-B124-CCAE3131ED14}" srcOrd="0" destOrd="1" presId="urn:microsoft.com/office/officeart/2005/8/layout/chevron2"/>
    <dgm:cxn modelId="{22DD1647-F3C1-4C4D-BB38-2987AE213B21}" type="presOf" srcId="{FA44283A-DDF2-4C0F-A5F0-6EF126E43EE6}" destId="{5EC79FD5-2B46-4996-B124-CCAE3131ED14}" srcOrd="0" destOrd="0" presId="urn:microsoft.com/office/officeart/2005/8/layout/chevron2"/>
    <dgm:cxn modelId="{6895451A-3F0F-4F1E-ADA1-E2F101BCE63C}" type="presOf" srcId="{71FF7656-5F3E-49CB-B6A1-CD1228719C6D}" destId="{07AAF7B6-F43D-46AC-BCE4-7C7BF10DBC35}" srcOrd="0" destOrd="0" presId="urn:microsoft.com/office/officeart/2005/8/layout/chevron2"/>
    <dgm:cxn modelId="{90E1B185-E93A-4D2B-AF85-AA9EEE9E13C8}" type="presParOf" srcId="{4D5DDA39-71BD-41D3-8260-5BD59941163F}" destId="{1A7B6B8B-BFCD-4452-B250-B5DD69718C8C}" srcOrd="0" destOrd="0" presId="urn:microsoft.com/office/officeart/2005/8/layout/chevron2"/>
    <dgm:cxn modelId="{B38D55D0-1A36-4669-AACF-BBD9B854EFD3}" type="presParOf" srcId="{1A7B6B8B-BFCD-4452-B250-B5DD69718C8C}" destId="{530F9549-B45E-479D-B1A5-557EF654B873}" srcOrd="0" destOrd="0" presId="urn:microsoft.com/office/officeart/2005/8/layout/chevron2"/>
    <dgm:cxn modelId="{F124A540-4E7A-4E03-8489-46FB62738155}" type="presParOf" srcId="{1A7B6B8B-BFCD-4452-B250-B5DD69718C8C}" destId="{5EC79FD5-2B46-4996-B124-CCAE3131ED14}" srcOrd="1" destOrd="0" presId="urn:microsoft.com/office/officeart/2005/8/layout/chevron2"/>
    <dgm:cxn modelId="{6ED47EC2-EE2E-42DA-86EB-CCA028A51D17}" type="presParOf" srcId="{4D5DDA39-71BD-41D3-8260-5BD59941163F}" destId="{3D2799F1-0738-437A-B229-5E2196F7AC87}" srcOrd="1" destOrd="0" presId="urn:microsoft.com/office/officeart/2005/8/layout/chevron2"/>
    <dgm:cxn modelId="{038190A7-0912-4D9F-A888-7455CA4F0CC3}" type="presParOf" srcId="{4D5DDA39-71BD-41D3-8260-5BD59941163F}" destId="{3BE2E995-13BB-462D-AEC2-CF2A9C47EF8D}" srcOrd="2" destOrd="0" presId="urn:microsoft.com/office/officeart/2005/8/layout/chevron2"/>
    <dgm:cxn modelId="{6CB6C497-80F9-4708-8795-E1C499098E69}" type="presParOf" srcId="{3BE2E995-13BB-462D-AEC2-CF2A9C47EF8D}" destId="{2891925D-E231-4394-B57A-C068B58A6D45}" srcOrd="0" destOrd="0" presId="urn:microsoft.com/office/officeart/2005/8/layout/chevron2"/>
    <dgm:cxn modelId="{18C3CBDC-314B-49C0-BB0F-FE1E1C07AB5E}" type="presParOf" srcId="{3BE2E995-13BB-462D-AEC2-CF2A9C47EF8D}" destId="{07AAF7B6-F43D-46AC-BCE4-7C7BF10DBC35}" srcOrd="1" destOrd="0" presId="urn:microsoft.com/office/officeart/2005/8/layout/chevron2"/>
    <dgm:cxn modelId="{436D9AF7-7EA8-4B81-A405-1750C72EAF28}" type="presParOf" srcId="{4D5DDA39-71BD-41D3-8260-5BD59941163F}" destId="{0B18F080-EFA9-4BC8-814F-604D384D2334}" srcOrd="3" destOrd="0" presId="urn:microsoft.com/office/officeart/2005/8/layout/chevron2"/>
    <dgm:cxn modelId="{B4C09A11-897A-4553-8BB5-4159B16A2593}" type="presParOf" srcId="{4D5DDA39-71BD-41D3-8260-5BD59941163F}" destId="{210C8E67-AF3E-4E2D-A0DA-2AE98617A584}" srcOrd="4" destOrd="0" presId="urn:microsoft.com/office/officeart/2005/8/layout/chevron2"/>
    <dgm:cxn modelId="{220790B2-50DB-4C93-BB2E-44A62BE48E91}" type="presParOf" srcId="{210C8E67-AF3E-4E2D-A0DA-2AE98617A584}" destId="{323B8BF3-88C4-4BE9-BBEC-70C0B64FAC4C}" srcOrd="0" destOrd="0" presId="urn:microsoft.com/office/officeart/2005/8/layout/chevron2"/>
    <dgm:cxn modelId="{4E2F198D-E65D-4469-ADD8-3242729323EF}" type="presParOf" srcId="{210C8E67-AF3E-4E2D-A0DA-2AE98617A584}" destId="{7B2009B2-69F9-48FC-AD67-544273B57B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01A7F3-06AC-4DE7-AACF-2653585C4B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592DC7F-49EF-4B30-A9A7-2413F7FB0331}">
      <dgm:prSet phldrT="[Text]"/>
      <dgm:spPr/>
      <dgm:t>
        <a:bodyPr/>
        <a:lstStyle/>
        <a:p>
          <a:r>
            <a:rPr lang="en-US" dirty="0" smtClean="0"/>
            <a:t>1. </a:t>
          </a:r>
          <a:endParaRPr lang="en-US" dirty="0"/>
        </a:p>
      </dgm:t>
    </dgm:pt>
    <dgm:pt modelId="{DF233DD5-B265-4CE0-B0A0-C92842192E92}" type="parTrans" cxnId="{1C1FBB9B-F1C4-443D-8A39-2FFA535736EE}">
      <dgm:prSet/>
      <dgm:spPr/>
      <dgm:t>
        <a:bodyPr/>
        <a:lstStyle/>
        <a:p>
          <a:endParaRPr lang="en-US"/>
        </a:p>
      </dgm:t>
    </dgm:pt>
    <dgm:pt modelId="{99D9BC78-7C23-430A-A7AB-926CBDC6987E}" type="sibTrans" cxnId="{1C1FBB9B-F1C4-443D-8A39-2FFA535736EE}">
      <dgm:prSet/>
      <dgm:spPr/>
      <dgm:t>
        <a:bodyPr/>
        <a:lstStyle/>
        <a:p>
          <a:endParaRPr lang="en-US"/>
        </a:p>
      </dgm:t>
    </dgm:pt>
    <dgm:pt modelId="{7581C03D-2248-4EE4-8702-5B41A0E9221A}">
      <dgm:prSet phldrT="[Text]"/>
      <dgm:spPr/>
      <dgm:t>
        <a:bodyPr/>
        <a:lstStyle/>
        <a:p>
          <a:r>
            <a:rPr lang="en-US" dirty="0" smtClean="0"/>
            <a:t>Protest</a:t>
          </a:r>
          <a:endParaRPr lang="en-US" dirty="0"/>
        </a:p>
      </dgm:t>
    </dgm:pt>
    <dgm:pt modelId="{C8349D31-121A-4A88-913B-7124E29CB9E2}" type="parTrans" cxnId="{8FAEAEDE-94BB-4046-B71F-76D3EE533457}">
      <dgm:prSet/>
      <dgm:spPr/>
      <dgm:t>
        <a:bodyPr/>
        <a:lstStyle/>
        <a:p>
          <a:endParaRPr lang="en-US"/>
        </a:p>
      </dgm:t>
    </dgm:pt>
    <dgm:pt modelId="{91838673-B666-4EA6-9126-E09EA1779C93}" type="sibTrans" cxnId="{8FAEAEDE-94BB-4046-B71F-76D3EE533457}">
      <dgm:prSet/>
      <dgm:spPr/>
      <dgm:t>
        <a:bodyPr/>
        <a:lstStyle/>
        <a:p>
          <a:endParaRPr lang="en-US"/>
        </a:p>
      </dgm:t>
    </dgm:pt>
    <dgm:pt modelId="{EE371F62-20CA-4101-BD99-A657C3C3EFAD}">
      <dgm:prSet phldrT="[Text]"/>
      <dgm:spPr/>
      <dgm:t>
        <a:bodyPr/>
        <a:lstStyle/>
        <a:p>
          <a:r>
            <a:rPr lang="en-US" dirty="0" smtClean="0"/>
            <a:t>2. </a:t>
          </a:r>
          <a:endParaRPr lang="en-US" dirty="0"/>
        </a:p>
      </dgm:t>
    </dgm:pt>
    <dgm:pt modelId="{2AE95BBD-1A17-45CB-B3B2-476FC38D7BAF}" type="parTrans" cxnId="{98778298-EE7C-4F53-B7BF-6B47B91649EC}">
      <dgm:prSet/>
      <dgm:spPr/>
      <dgm:t>
        <a:bodyPr/>
        <a:lstStyle/>
        <a:p>
          <a:endParaRPr lang="en-US"/>
        </a:p>
      </dgm:t>
    </dgm:pt>
    <dgm:pt modelId="{3282F41C-A9C2-469F-8FA4-3DD6B3A16999}" type="sibTrans" cxnId="{98778298-EE7C-4F53-B7BF-6B47B91649EC}">
      <dgm:prSet/>
      <dgm:spPr/>
      <dgm:t>
        <a:bodyPr/>
        <a:lstStyle/>
        <a:p>
          <a:endParaRPr lang="en-US"/>
        </a:p>
      </dgm:t>
    </dgm:pt>
    <dgm:pt modelId="{71347729-5EC2-4FC1-B16E-BB7F331C1140}">
      <dgm:prSet phldrT="[Text]"/>
      <dgm:spPr/>
      <dgm:t>
        <a:bodyPr/>
        <a:lstStyle/>
        <a:p>
          <a:r>
            <a:rPr lang="en-US" dirty="0" smtClean="0"/>
            <a:t>Education</a:t>
          </a:r>
          <a:endParaRPr lang="en-US" dirty="0"/>
        </a:p>
      </dgm:t>
    </dgm:pt>
    <dgm:pt modelId="{E381C743-DEBA-4459-BE36-68B9784484DB}" type="parTrans" cxnId="{DBC63CC2-D546-498A-86C2-98869D40CAD1}">
      <dgm:prSet/>
      <dgm:spPr/>
      <dgm:t>
        <a:bodyPr/>
        <a:lstStyle/>
        <a:p>
          <a:endParaRPr lang="en-US"/>
        </a:p>
      </dgm:t>
    </dgm:pt>
    <dgm:pt modelId="{B86BCB88-57F4-4483-893B-34D58C60C17B}" type="sibTrans" cxnId="{DBC63CC2-D546-498A-86C2-98869D40CAD1}">
      <dgm:prSet/>
      <dgm:spPr/>
      <dgm:t>
        <a:bodyPr/>
        <a:lstStyle/>
        <a:p>
          <a:endParaRPr lang="en-US"/>
        </a:p>
      </dgm:t>
    </dgm:pt>
    <dgm:pt modelId="{52B712C4-2E2E-4466-8757-A495586DFBF7}">
      <dgm:prSet phldrT="[Text]"/>
      <dgm:spPr/>
      <dgm:t>
        <a:bodyPr/>
        <a:lstStyle/>
        <a:p>
          <a:r>
            <a:rPr lang="en-US" dirty="0" smtClean="0"/>
            <a:t>3. </a:t>
          </a:r>
          <a:endParaRPr lang="en-US" dirty="0"/>
        </a:p>
      </dgm:t>
    </dgm:pt>
    <dgm:pt modelId="{C3520D52-5A30-4C38-AEB9-6A8ECAA968A7}" type="parTrans" cxnId="{8EC43C0F-2E6B-48F5-861A-9FEA68DFFE50}">
      <dgm:prSet/>
      <dgm:spPr/>
      <dgm:t>
        <a:bodyPr/>
        <a:lstStyle/>
        <a:p>
          <a:endParaRPr lang="en-US"/>
        </a:p>
      </dgm:t>
    </dgm:pt>
    <dgm:pt modelId="{F329C90F-06BB-41E3-9261-822A6C4B838C}" type="sibTrans" cxnId="{8EC43C0F-2E6B-48F5-861A-9FEA68DFFE50}">
      <dgm:prSet/>
      <dgm:spPr/>
      <dgm:t>
        <a:bodyPr/>
        <a:lstStyle/>
        <a:p>
          <a:endParaRPr lang="en-US"/>
        </a:p>
      </dgm:t>
    </dgm:pt>
    <dgm:pt modelId="{C051311C-7C87-40B7-8D8C-39C5EFD1C1AF}">
      <dgm:prSet phldrT="[Text]"/>
      <dgm:spPr/>
      <dgm:t>
        <a:bodyPr/>
        <a:lstStyle/>
        <a:p>
          <a:r>
            <a:rPr lang="en-US" dirty="0" smtClean="0"/>
            <a:t>Contact</a:t>
          </a:r>
          <a:endParaRPr lang="en-US" dirty="0"/>
        </a:p>
      </dgm:t>
    </dgm:pt>
    <dgm:pt modelId="{71D88585-E752-4B4B-A7EB-03ED84724C32}" type="parTrans" cxnId="{2243E3D2-1BDA-4D64-B708-E211EA1F2E9C}">
      <dgm:prSet/>
      <dgm:spPr/>
      <dgm:t>
        <a:bodyPr/>
        <a:lstStyle/>
        <a:p>
          <a:endParaRPr lang="en-US"/>
        </a:p>
      </dgm:t>
    </dgm:pt>
    <dgm:pt modelId="{4ED7AE34-4A53-4528-BB7B-A2CC77D0D0FA}" type="sibTrans" cxnId="{2243E3D2-1BDA-4D64-B708-E211EA1F2E9C}">
      <dgm:prSet/>
      <dgm:spPr/>
      <dgm:t>
        <a:bodyPr/>
        <a:lstStyle/>
        <a:p>
          <a:endParaRPr lang="en-US"/>
        </a:p>
      </dgm:t>
    </dgm:pt>
    <dgm:pt modelId="{6616D6A4-7DEC-48D6-A885-F31FF782A6D1}" type="pres">
      <dgm:prSet presAssocID="{D301A7F3-06AC-4DE7-AACF-2653585C4BEE}" presName="Name0" presStyleCnt="0">
        <dgm:presLayoutVars>
          <dgm:dir/>
          <dgm:animLvl val="lvl"/>
          <dgm:resizeHandles val="exact"/>
        </dgm:presLayoutVars>
      </dgm:prSet>
      <dgm:spPr/>
      <dgm:t>
        <a:bodyPr/>
        <a:lstStyle/>
        <a:p>
          <a:endParaRPr lang="en-US"/>
        </a:p>
      </dgm:t>
    </dgm:pt>
    <dgm:pt modelId="{230CF2CE-2E36-400E-A406-1EDF6D33D675}" type="pres">
      <dgm:prSet presAssocID="{C592DC7F-49EF-4B30-A9A7-2413F7FB0331}" presName="linNode" presStyleCnt="0"/>
      <dgm:spPr/>
    </dgm:pt>
    <dgm:pt modelId="{FC95F432-B2C4-47C3-BED0-1F7AE0E47F3D}" type="pres">
      <dgm:prSet presAssocID="{C592DC7F-49EF-4B30-A9A7-2413F7FB0331}" presName="parentText" presStyleLbl="node1" presStyleIdx="0" presStyleCnt="3">
        <dgm:presLayoutVars>
          <dgm:chMax val="1"/>
          <dgm:bulletEnabled val="1"/>
        </dgm:presLayoutVars>
      </dgm:prSet>
      <dgm:spPr/>
      <dgm:t>
        <a:bodyPr/>
        <a:lstStyle/>
        <a:p>
          <a:endParaRPr lang="en-US"/>
        </a:p>
      </dgm:t>
    </dgm:pt>
    <dgm:pt modelId="{ABB939E3-19C6-43C6-BA53-7070FF50B483}" type="pres">
      <dgm:prSet presAssocID="{C592DC7F-49EF-4B30-A9A7-2413F7FB0331}" presName="descendantText" presStyleLbl="alignAccFollowNode1" presStyleIdx="0" presStyleCnt="3">
        <dgm:presLayoutVars>
          <dgm:bulletEnabled val="1"/>
        </dgm:presLayoutVars>
      </dgm:prSet>
      <dgm:spPr/>
      <dgm:t>
        <a:bodyPr/>
        <a:lstStyle/>
        <a:p>
          <a:endParaRPr lang="en-US"/>
        </a:p>
      </dgm:t>
    </dgm:pt>
    <dgm:pt modelId="{349CE2D5-B8C5-45EC-BEB9-87369EB78397}" type="pres">
      <dgm:prSet presAssocID="{99D9BC78-7C23-430A-A7AB-926CBDC6987E}" presName="sp" presStyleCnt="0"/>
      <dgm:spPr/>
    </dgm:pt>
    <dgm:pt modelId="{E2FF2B88-CA85-40FD-8E3D-16FA8F796BCF}" type="pres">
      <dgm:prSet presAssocID="{EE371F62-20CA-4101-BD99-A657C3C3EFAD}" presName="linNode" presStyleCnt="0"/>
      <dgm:spPr/>
    </dgm:pt>
    <dgm:pt modelId="{A6C347D0-B8FB-444C-82C1-C1B3A67C934B}" type="pres">
      <dgm:prSet presAssocID="{EE371F62-20CA-4101-BD99-A657C3C3EFAD}" presName="parentText" presStyleLbl="node1" presStyleIdx="1" presStyleCnt="3">
        <dgm:presLayoutVars>
          <dgm:chMax val="1"/>
          <dgm:bulletEnabled val="1"/>
        </dgm:presLayoutVars>
      </dgm:prSet>
      <dgm:spPr/>
      <dgm:t>
        <a:bodyPr/>
        <a:lstStyle/>
        <a:p>
          <a:endParaRPr lang="en-US"/>
        </a:p>
      </dgm:t>
    </dgm:pt>
    <dgm:pt modelId="{FC4064FD-5C2A-405E-B0B3-9E887699E6C6}" type="pres">
      <dgm:prSet presAssocID="{EE371F62-20CA-4101-BD99-A657C3C3EFAD}" presName="descendantText" presStyleLbl="alignAccFollowNode1" presStyleIdx="1" presStyleCnt="3">
        <dgm:presLayoutVars>
          <dgm:bulletEnabled val="1"/>
        </dgm:presLayoutVars>
      </dgm:prSet>
      <dgm:spPr/>
      <dgm:t>
        <a:bodyPr/>
        <a:lstStyle/>
        <a:p>
          <a:endParaRPr lang="en-US"/>
        </a:p>
      </dgm:t>
    </dgm:pt>
    <dgm:pt modelId="{1B484F0D-BF09-4849-8BF8-6483907D4B55}" type="pres">
      <dgm:prSet presAssocID="{3282F41C-A9C2-469F-8FA4-3DD6B3A16999}" presName="sp" presStyleCnt="0"/>
      <dgm:spPr/>
    </dgm:pt>
    <dgm:pt modelId="{B89C2664-32B1-4A73-8ECA-6FC96D8A6EE5}" type="pres">
      <dgm:prSet presAssocID="{52B712C4-2E2E-4466-8757-A495586DFBF7}" presName="linNode" presStyleCnt="0"/>
      <dgm:spPr/>
    </dgm:pt>
    <dgm:pt modelId="{03813F65-CAC0-48E5-8E22-BF430B16616C}" type="pres">
      <dgm:prSet presAssocID="{52B712C4-2E2E-4466-8757-A495586DFBF7}" presName="parentText" presStyleLbl="node1" presStyleIdx="2" presStyleCnt="3">
        <dgm:presLayoutVars>
          <dgm:chMax val="1"/>
          <dgm:bulletEnabled val="1"/>
        </dgm:presLayoutVars>
      </dgm:prSet>
      <dgm:spPr/>
      <dgm:t>
        <a:bodyPr/>
        <a:lstStyle/>
        <a:p>
          <a:endParaRPr lang="en-US"/>
        </a:p>
      </dgm:t>
    </dgm:pt>
    <dgm:pt modelId="{37ADB4C2-DA06-419F-9FBE-ADEC72F8613D}" type="pres">
      <dgm:prSet presAssocID="{52B712C4-2E2E-4466-8757-A495586DFBF7}" presName="descendantText" presStyleLbl="alignAccFollowNode1" presStyleIdx="2" presStyleCnt="3">
        <dgm:presLayoutVars>
          <dgm:bulletEnabled val="1"/>
        </dgm:presLayoutVars>
      </dgm:prSet>
      <dgm:spPr/>
      <dgm:t>
        <a:bodyPr/>
        <a:lstStyle/>
        <a:p>
          <a:endParaRPr lang="en-US"/>
        </a:p>
      </dgm:t>
    </dgm:pt>
  </dgm:ptLst>
  <dgm:cxnLst>
    <dgm:cxn modelId="{48D2B3DF-D277-46C8-8974-335CD4869F23}" type="presOf" srcId="{D301A7F3-06AC-4DE7-AACF-2653585C4BEE}" destId="{6616D6A4-7DEC-48D6-A885-F31FF782A6D1}" srcOrd="0" destOrd="0" presId="urn:microsoft.com/office/officeart/2005/8/layout/vList5"/>
    <dgm:cxn modelId="{2243E3D2-1BDA-4D64-B708-E211EA1F2E9C}" srcId="{52B712C4-2E2E-4466-8757-A495586DFBF7}" destId="{C051311C-7C87-40B7-8D8C-39C5EFD1C1AF}" srcOrd="0" destOrd="0" parTransId="{71D88585-E752-4B4B-A7EB-03ED84724C32}" sibTransId="{4ED7AE34-4A53-4528-BB7B-A2CC77D0D0FA}"/>
    <dgm:cxn modelId="{3EDA7E0F-4E27-4DDF-A854-7BC4B53AA1F8}" type="presOf" srcId="{52B712C4-2E2E-4466-8757-A495586DFBF7}" destId="{03813F65-CAC0-48E5-8E22-BF430B16616C}" srcOrd="0" destOrd="0" presId="urn:microsoft.com/office/officeart/2005/8/layout/vList5"/>
    <dgm:cxn modelId="{98778298-EE7C-4F53-B7BF-6B47B91649EC}" srcId="{D301A7F3-06AC-4DE7-AACF-2653585C4BEE}" destId="{EE371F62-20CA-4101-BD99-A657C3C3EFAD}" srcOrd="1" destOrd="0" parTransId="{2AE95BBD-1A17-45CB-B3B2-476FC38D7BAF}" sibTransId="{3282F41C-A9C2-469F-8FA4-3DD6B3A16999}"/>
    <dgm:cxn modelId="{8EC43C0F-2E6B-48F5-861A-9FEA68DFFE50}" srcId="{D301A7F3-06AC-4DE7-AACF-2653585C4BEE}" destId="{52B712C4-2E2E-4466-8757-A495586DFBF7}" srcOrd="2" destOrd="0" parTransId="{C3520D52-5A30-4C38-AEB9-6A8ECAA968A7}" sibTransId="{F329C90F-06BB-41E3-9261-822A6C4B838C}"/>
    <dgm:cxn modelId="{DBC63CC2-D546-498A-86C2-98869D40CAD1}" srcId="{EE371F62-20CA-4101-BD99-A657C3C3EFAD}" destId="{71347729-5EC2-4FC1-B16E-BB7F331C1140}" srcOrd="0" destOrd="0" parTransId="{E381C743-DEBA-4459-BE36-68B9784484DB}" sibTransId="{B86BCB88-57F4-4483-893B-34D58C60C17B}"/>
    <dgm:cxn modelId="{89AAD47F-8E3B-4E57-9016-01B3CC2EF48B}" type="presOf" srcId="{C051311C-7C87-40B7-8D8C-39C5EFD1C1AF}" destId="{37ADB4C2-DA06-419F-9FBE-ADEC72F8613D}" srcOrd="0" destOrd="0" presId="urn:microsoft.com/office/officeart/2005/8/layout/vList5"/>
    <dgm:cxn modelId="{1C1FBB9B-F1C4-443D-8A39-2FFA535736EE}" srcId="{D301A7F3-06AC-4DE7-AACF-2653585C4BEE}" destId="{C592DC7F-49EF-4B30-A9A7-2413F7FB0331}" srcOrd="0" destOrd="0" parTransId="{DF233DD5-B265-4CE0-B0A0-C92842192E92}" sibTransId="{99D9BC78-7C23-430A-A7AB-926CBDC6987E}"/>
    <dgm:cxn modelId="{419EDB5F-6C92-407B-89AD-3418AF0AEC35}" type="presOf" srcId="{7581C03D-2248-4EE4-8702-5B41A0E9221A}" destId="{ABB939E3-19C6-43C6-BA53-7070FF50B483}" srcOrd="0" destOrd="0" presId="urn:microsoft.com/office/officeart/2005/8/layout/vList5"/>
    <dgm:cxn modelId="{8FAEAEDE-94BB-4046-B71F-76D3EE533457}" srcId="{C592DC7F-49EF-4B30-A9A7-2413F7FB0331}" destId="{7581C03D-2248-4EE4-8702-5B41A0E9221A}" srcOrd="0" destOrd="0" parTransId="{C8349D31-121A-4A88-913B-7124E29CB9E2}" sibTransId="{91838673-B666-4EA6-9126-E09EA1779C93}"/>
    <dgm:cxn modelId="{3F035E99-0BAF-485E-845F-4C9B764CBCF0}" type="presOf" srcId="{EE371F62-20CA-4101-BD99-A657C3C3EFAD}" destId="{A6C347D0-B8FB-444C-82C1-C1B3A67C934B}" srcOrd="0" destOrd="0" presId="urn:microsoft.com/office/officeart/2005/8/layout/vList5"/>
    <dgm:cxn modelId="{8D7CEDC2-2AAC-4BDC-B87D-BB643A8A625F}" type="presOf" srcId="{71347729-5EC2-4FC1-B16E-BB7F331C1140}" destId="{FC4064FD-5C2A-405E-B0B3-9E887699E6C6}" srcOrd="0" destOrd="0" presId="urn:microsoft.com/office/officeart/2005/8/layout/vList5"/>
    <dgm:cxn modelId="{0D958316-90BE-4456-8E7C-BB471AF71A6D}" type="presOf" srcId="{C592DC7F-49EF-4B30-A9A7-2413F7FB0331}" destId="{FC95F432-B2C4-47C3-BED0-1F7AE0E47F3D}" srcOrd="0" destOrd="0" presId="urn:microsoft.com/office/officeart/2005/8/layout/vList5"/>
    <dgm:cxn modelId="{CFAE7897-999A-468F-9A2A-7EEAA1D08761}" type="presParOf" srcId="{6616D6A4-7DEC-48D6-A885-F31FF782A6D1}" destId="{230CF2CE-2E36-400E-A406-1EDF6D33D675}" srcOrd="0" destOrd="0" presId="urn:microsoft.com/office/officeart/2005/8/layout/vList5"/>
    <dgm:cxn modelId="{BC3751FF-AD06-4FFD-AE0B-D167677EC29F}" type="presParOf" srcId="{230CF2CE-2E36-400E-A406-1EDF6D33D675}" destId="{FC95F432-B2C4-47C3-BED0-1F7AE0E47F3D}" srcOrd="0" destOrd="0" presId="urn:microsoft.com/office/officeart/2005/8/layout/vList5"/>
    <dgm:cxn modelId="{A0025F3F-79E9-44A7-A898-DE7D7DF7682F}" type="presParOf" srcId="{230CF2CE-2E36-400E-A406-1EDF6D33D675}" destId="{ABB939E3-19C6-43C6-BA53-7070FF50B483}" srcOrd="1" destOrd="0" presId="urn:microsoft.com/office/officeart/2005/8/layout/vList5"/>
    <dgm:cxn modelId="{3E6702BC-B91C-4199-AAEB-94ED6C0ADF1F}" type="presParOf" srcId="{6616D6A4-7DEC-48D6-A885-F31FF782A6D1}" destId="{349CE2D5-B8C5-45EC-BEB9-87369EB78397}" srcOrd="1" destOrd="0" presId="urn:microsoft.com/office/officeart/2005/8/layout/vList5"/>
    <dgm:cxn modelId="{EE2BAC10-9CEF-4D53-9CCF-68675B8A78E4}" type="presParOf" srcId="{6616D6A4-7DEC-48D6-A885-F31FF782A6D1}" destId="{E2FF2B88-CA85-40FD-8E3D-16FA8F796BCF}" srcOrd="2" destOrd="0" presId="urn:microsoft.com/office/officeart/2005/8/layout/vList5"/>
    <dgm:cxn modelId="{AA35C968-508C-46F8-8C3B-1D4A8720EBB0}" type="presParOf" srcId="{E2FF2B88-CA85-40FD-8E3D-16FA8F796BCF}" destId="{A6C347D0-B8FB-444C-82C1-C1B3A67C934B}" srcOrd="0" destOrd="0" presId="urn:microsoft.com/office/officeart/2005/8/layout/vList5"/>
    <dgm:cxn modelId="{8F70C41A-65CE-41A3-9787-D998F9FC8366}" type="presParOf" srcId="{E2FF2B88-CA85-40FD-8E3D-16FA8F796BCF}" destId="{FC4064FD-5C2A-405E-B0B3-9E887699E6C6}" srcOrd="1" destOrd="0" presId="urn:microsoft.com/office/officeart/2005/8/layout/vList5"/>
    <dgm:cxn modelId="{5B24C459-14AA-4AEB-A2BD-7B1395B968DC}" type="presParOf" srcId="{6616D6A4-7DEC-48D6-A885-F31FF782A6D1}" destId="{1B484F0D-BF09-4849-8BF8-6483907D4B55}" srcOrd="3" destOrd="0" presId="urn:microsoft.com/office/officeart/2005/8/layout/vList5"/>
    <dgm:cxn modelId="{397472C1-D4A7-42C7-9077-2BAE10365D2C}" type="presParOf" srcId="{6616D6A4-7DEC-48D6-A885-F31FF782A6D1}" destId="{B89C2664-32B1-4A73-8ECA-6FC96D8A6EE5}" srcOrd="4" destOrd="0" presId="urn:microsoft.com/office/officeart/2005/8/layout/vList5"/>
    <dgm:cxn modelId="{03872A41-A9A8-4B96-940D-AAD80657C9EB}" type="presParOf" srcId="{B89C2664-32B1-4A73-8ECA-6FC96D8A6EE5}" destId="{03813F65-CAC0-48E5-8E22-BF430B16616C}" srcOrd="0" destOrd="0" presId="urn:microsoft.com/office/officeart/2005/8/layout/vList5"/>
    <dgm:cxn modelId="{267A42EB-8606-457C-A83F-54BA9AEDF382}" type="presParOf" srcId="{B89C2664-32B1-4A73-8ECA-6FC96D8A6EE5}" destId="{37ADB4C2-DA06-419F-9FBE-ADEC72F861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2C9AA-C51A-46A3-B9D3-BFE7548A03D6}">
      <dsp:nvSpPr>
        <dsp:cNvPr id="0" name=""/>
        <dsp:cNvSpPr/>
      </dsp:nvSpPr>
      <dsp:spPr>
        <a:xfrm>
          <a:off x="0" y="0"/>
          <a:ext cx="4389437" cy="43894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3B11B-4C86-4A76-8AE7-6D48254D9D1E}">
      <dsp:nvSpPr>
        <dsp:cNvPr id="0" name=""/>
        <dsp:cNvSpPr/>
      </dsp:nvSpPr>
      <dsp:spPr>
        <a:xfrm>
          <a:off x="2194718" y="0"/>
          <a:ext cx="6034881" cy="43894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Technology</a:t>
          </a:r>
          <a:endParaRPr lang="en-US" sz="3700" kern="1200" dirty="0"/>
        </a:p>
      </dsp:txBody>
      <dsp:txXfrm>
        <a:off x="2194718" y="0"/>
        <a:ext cx="3017440" cy="1316833"/>
      </dsp:txXfrm>
    </dsp:sp>
    <dsp:sp modelId="{8343326D-907F-43DC-A464-A3577E75D3FA}">
      <dsp:nvSpPr>
        <dsp:cNvPr id="0" name=""/>
        <dsp:cNvSpPr/>
      </dsp:nvSpPr>
      <dsp:spPr>
        <a:xfrm>
          <a:off x="768152" y="1316833"/>
          <a:ext cx="2853131" cy="285313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9514C-2EC9-4AF3-B878-25A654CD9F53}">
      <dsp:nvSpPr>
        <dsp:cNvPr id="0" name=""/>
        <dsp:cNvSpPr/>
      </dsp:nvSpPr>
      <dsp:spPr>
        <a:xfrm>
          <a:off x="2194718" y="1316833"/>
          <a:ext cx="6034881" cy="28531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Drug Promotion</a:t>
          </a:r>
          <a:endParaRPr lang="en-US" sz="3700" kern="1200" dirty="0"/>
        </a:p>
      </dsp:txBody>
      <dsp:txXfrm>
        <a:off x="2194718" y="1316833"/>
        <a:ext cx="3017440" cy="1316829"/>
      </dsp:txXfrm>
    </dsp:sp>
    <dsp:sp modelId="{68CC0946-FFB8-4948-8487-F1EE59023E1C}">
      <dsp:nvSpPr>
        <dsp:cNvPr id="0" name=""/>
        <dsp:cNvSpPr/>
      </dsp:nvSpPr>
      <dsp:spPr>
        <a:xfrm>
          <a:off x="1536303" y="2633663"/>
          <a:ext cx="1316829" cy="13168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AA23F-9565-482D-810F-BE6CAC53FA9F}">
      <dsp:nvSpPr>
        <dsp:cNvPr id="0" name=""/>
        <dsp:cNvSpPr/>
      </dsp:nvSpPr>
      <dsp:spPr>
        <a:xfrm>
          <a:off x="2194718" y="2633663"/>
          <a:ext cx="6034881" cy="13168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Specialized Treatment</a:t>
          </a:r>
          <a:endParaRPr lang="en-US" sz="3700" kern="1200" dirty="0"/>
        </a:p>
      </dsp:txBody>
      <dsp:txXfrm>
        <a:off x="2194718" y="2633663"/>
        <a:ext cx="3017440" cy="1316829"/>
      </dsp:txXfrm>
    </dsp:sp>
    <dsp:sp modelId="{D22C1484-DBD0-44E5-A088-1C5D91EE10FB}">
      <dsp:nvSpPr>
        <dsp:cNvPr id="0" name=""/>
        <dsp:cNvSpPr/>
      </dsp:nvSpPr>
      <dsp:spPr>
        <a:xfrm>
          <a:off x="5212159" y="0"/>
          <a:ext cx="3017440" cy="13168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Isolation of Morphine</a:t>
          </a:r>
          <a:endParaRPr lang="en-US" sz="1900" kern="1200" dirty="0"/>
        </a:p>
        <a:p>
          <a:pPr marL="171450" lvl="1" indent="-171450" algn="l" defTabSz="844550">
            <a:lnSpc>
              <a:spcPct val="90000"/>
            </a:lnSpc>
            <a:spcBef>
              <a:spcPct val="0"/>
            </a:spcBef>
            <a:spcAft>
              <a:spcPct val="15000"/>
            </a:spcAft>
            <a:buChar char="••"/>
          </a:pPr>
          <a:r>
            <a:rPr lang="en-US" sz="1900" kern="1200" dirty="0" smtClean="0"/>
            <a:t>Hypodermic Syringe</a:t>
          </a:r>
          <a:endParaRPr lang="en-US" sz="1900" kern="1200" dirty="0"/>
        </a:p>
      </dsp:txBody>
      <dsp:txXfrm>
        <a:off x="5212159" y="0"/>
        <a:ext cx="3017440" cy="1316833"/>
      </dsp:txXfrm>
    </dsp:sp>
    <dsp:sp modelId="{79FFE381-D2FD-4A6D-A3A5-6C8798563AA7}">
      <dsp:nvSpPr>
        <dsp:cNvPr id="0" name=""/>
        <dsp:cNvSpPr/>
      </dsp:nvSpPr>
      <dsp:spPr>
        <a:xfrm>
          <a:off x="5212159" y="1316833"/>
          <a:ext cx="3017440" cy="13168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Patent Medicine Industry</a:t>
          </a:r>
          <a:endParaRPr lang="en-US" sz="1900" kern="1200" dirty="0"/>
        </a:p>
      </dsp:txBody>
      <dsp:txXfrm>
        <a:off x="5212159" y="1316833"/>
        <a:ext cx="3017440" cy="1316829"/>
      </dsp:txXfrm>
    </dsp:sp>
    <dsp:sp modelId="{0097953A-9438-45B7-B731-1652C5E5EF7A}">
      <dsp:nvSpPr>
        <dsp:cNvPr id="0" name=""/>
        <dsp:cNvSpPr/>
      </dsp:nvSpPr>
      <dsp:spPr>
        <a:xfrm>
          <a:off x="5212159" y="2633663"/>
          <a:ext cx="3017440" cy="13168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Homes, Asylums, Institutes</a:t>
          </a:r>
          <a:endParaRPr lang="en-US" sz="1900" kern="1200" dirty="0"/>
        </a:p>
        <a:p>
          <a:pPr marL="171450" lvl="1" indent="-171450" algn="l" defTabSz="844550">
            <a:lnSpc>
              <a:spcPct val="90000"/>
            </a:lnSpc>
            <a:spcBef>
              <a:spcPct val="0"/>
            </a:spcBef>
            <a:spcAft>
              <a:spcPct val="15000"/>
            </a:spcAft>
            <a:buChar char="••"/>
          </a:pPr>
          <a:r>
            <a:rPr lang="en-US" sz="1900" kern="1200" dirty="0" smtClean="0"/>
            <a:t>Fraudulent Cures</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5212159" y="2633663"/>
        <a:ext cx="3017440" cy="1316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2C9AA-C51A-46A3-B9D3-BFE7548A03D6}">
      <dsp:nvSpPr>
        <dsp:cNvPr id="0" name=""/>
        <dsp:cNvSpPr/>
      </dsp:nvSpPr>
      <dsp:spPr>
        <a:xfrm>
          <a:off x="0" y="0"/>
          <a:ext cx="4389437" cy="43894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3B11B-4C86-4A76-8AE7-6D48254D9D1E}">
      <dsp:nvSpPr>
        <dsp:cNvPr id="0" name=""/>
        <dsp:cNvSpPr/>
      </dsp:nvSpPr>
      <dsp:spPr>
        <a:xfrm>
          <a:off x="2194718" y="0"/>
          <a:ext cx="6034881" cy="43894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Collapse</a:t>
          </a:r>
        </a:p>
        <a:p>
          <a:pPr lvl="0" algn="ctr" defTabSz="1155700">
            <a:lnSpc>
              <a:spcPct val="90000"/>
            </a:lnSpc>
            <a:spcBef>
              <a:spcPct val="0"/>
            </a:spcBef>
            <a:spcAft>
              <a:spcPct val="35000"/>
            </a:spcAft>
          </a:pPr>
          <a:r>
            <a:rPr lang="en-US" sz="2600" kern="1200" dirty="0" smtClean="0"/>
            <a:t>Of 19</a:t>
          </a:r>
          <a:r>
            <a:rPr lang="en-US" sz="2600" kern="1200" baseline="30000" dirty="0" smtClean="0"/>
            <a:t>th</a:t>
          </a:r>
          <a:r>
            <a:rPr lang="en-US" sz="2600" kern="1200" dirty="0" smtClean="0"/>
            <a:t> Century </a:t>
          </a:r>
          <a:r>
            <a:rPr lang="en-US" sz="2600" kern="1200" dirty="0" err="1" smtClean="0"/>
            <a:t>Tx</a:t>
          </a:r>
          <a:endParaRPr lang="en-US" sz="2600" kern="1200" dirty="0"/>
        </a:p>
      </dsp:txBody>
      <dsp:txXfrm>
        <a:off x="2194718" y="0"/>
        <a:ext cx="3017440" cy="1316833"/>
      </dsp:txXfrm>
    </dsp:sp>
    <dsp:sp modelId="{8343326D-907F-43DC-A464-A3577E75D3FA}">
      <dsp:nvSpPr>
        <dsp:cNvPr id="0" name=""/>
        <dsp:cNvSpPr/>
      </dsp:nvSpPr>
      <dsp:spPr>
        <a:xfrm>
          <a:off x="768152" y="1316833"/>
          <a:ext cx="2853131" cy="285313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9514C-2EC9-4AF3-B878-25A654CD9F53}">
      <dsp:nvSpPr>
        <dsp:cNvPr id="0" name=""/>
        <dsp:cNvSpPr/>
      </dsp:nvSpPr>
      <dsp:spPr>
        <a:xfrm>
          <a:off x="2194718" y="1316833"/>
          <a:ext cx="6034881" cy="28531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Narcotics Farms</a:t>
          </a:r>
          <a:endParaRPr lang="en-US" sz="2600" kern="1200" dirty="0"/>
        </a:p>
      </dsp:txBody>
      <dsp:txXfrm>
        <a:off x="2194718" y="1316833"/>
        <a:ext cx="3017440" cy="1316829"/>
      </dsp:txXfrm>
    </dsp:sp>
    <dsp:sp modelId="{68CC0946-FFB8-4948-8487-F1EE59023E1C}">
      <dsp:nvSpPr>
        <dsp:cNvPr id="0" name=""/>
        <dsp:cNvSpPr/>
      </dsp:nvSpPr>
      <dsp:spPr>
        <a:xfrm>
          <a:off x="1536303" y="2633663"/>
          <a:ext cx="1316829" cy="13168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AA23F-9565-482D-810F-BE6CAC53FA9F}">
      <dsp:nvSpPr>
        <dsp:cNvPr id="0" name=""/>
        <dsp:cNvSpPr/>
      </dsp:nvSpPr>
      <dsp:spPr>
        <a:xfrm>
          <a:off x="2194718" y="2633663"/>
          <a:ext cx="6034881" cy="13168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Mid-20</a:t>
          </a:r>
          <a:r>
            <a:rPr lang="en-US" sz="2600" kern="1200" baseline="30000" dirty="0" smtClean="0"/>
            <a:t>th</a:t>
          </a:r>
          <a:r>
            <a:rPr lang="en-US" sz="2600" kern="1200" dirty="0" smtClean="0"/>
            <a:t> Century rise in Heroin Addiction </a:t>
          </a:r>
          <a:endParaRPr lang="en-US" sz="2600" kern="1200" dirty="0"/>
        </a:p>
      </dsp:txBody>
      <dsp:txXfrm>
        <a:off x="2194718" y="2633663"/>
        <a:ext cx="3017440" cy="1316829"/>
      </dsp:txXfrm>
    </dsp:sp>
    <dsp:sp modelId="{D22C1484-DBD0-44E5-A088-1C5D91EE10FB}">
      <dsp:nvSpPr>
        <dsp:cNvPr id="0" name=""/>
        <dsp:cNvSpPr/>
      </dsp:nvSpPr>
      <dsp:spPr>
        <a:xfrm>
          <a:off x="5212159" y="0"/>
          <a:ext cx="3017440" cy="13168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Harrison Act</a:t>
          </a:r>
          <a:endParaRPr lang="en-US" sz="1400" kern="1200" dirty="0"/>
        </a:p>
        <a:p>
          <a:pPr marL="114300" lvl="1" indent="-114300" algn="l" defTabSz="622300">
            <a:lnSpc>
              <a:spcPct val="90000"/>
            </a:lnSpc>
            <a:spcBef>
              <a:spcPct val="0"/>
            </a:spcBef>
            <a:spcAft>
              <a:spcPct val="15000"/>
            </a:spcAft>
            <a:buChar char="••"/>
          </a:pPr>
          <a:r>
            <a:rPr lang="en-US" sz="1400" kern="1200" dirty="0" smtClean="0"/>
            <a:t>Webb V. United States</a:t>
          </a:r>
          <a:endParaRPr lang="en-US" sz="1400" kern="1200" dirty="0"/>
        </a:p>
        <a:p>
          <a:pPr marL="114300" lvl="1" indent="-114300" algn="l" defTabSz="622300">
            <a:lnSpc>
              <a:spcPct val="90000"/>
            </a:lnSpc>
            <a:spcBef>
              <a:spcPct val="0"/>
            </a:spcBef>
            <a:spcAft>
              <a:spcPct val="15000"/>
            </a:spcAft>
            <a:buChar char="••"/>
          </a:pPr>
          <a:r>
            <a:rPr lang="en-US" sz="1400" kern="1200" dirty="0" smtClean="0"/>
            <a:t>1919-1924 Clinics</a:t>
          </a:r>
          <a:endParaRPr lang="en-US" sz="1400" kern="1200" dirty="0"/>
        </a:p>
        <a:p>
          <a:pPr marL="114300" lvl="1" indent="-114300" algn="l" defTabSz="622300">
            <a:lnSpc>
              <a:spcPct val="90000"/>
            </a:lnSpc>
            <a:spcBef>
              <a:spcPct val="0"/>
            </a:spcBef>
            <a:spcAft>
              <a:spcPct val="15000"/>
            </a:spcAft>
            <a:buChar char="••"/>
          </a:pPr>
          <a:r>
            <a:rPr lang="en-US" sz="1400" kern="1200" dirty="0" smtClean="0"/>
            <a:t>Experimental, e.g., Bromide Therapy</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5212159" y="0"/>
        <a:ext cx="3017440" cy="1316833"/>
      </dsp:txXfrm>
    </dsp:sp>
    <dsp:sp modelId="{79FFE381-D2FD-4A6D-A3A5-6C8798563AA7}">
      <dsp:nvSpPr>
        <dsp:cNvPr id="0" name=""/>
        <dsp:cNvSpPr/>
      </dsp:nvSpPr>
      <dsp:spPr>
        <a:xfrm>
          <a:off x="5212159" y="1316833"/>
          <a:ext cx="3017440" cy="13168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Porter Act (1929)</a:t>
          </a:r>
          <a:endParaRPr lang="en-US" sz="1400" kern="1200" dirty="0"/>
        </a:p>
        <a:p>
          <a:pPr marL="114300" lvl="1" indent="-114300" algn="l" defTabSz="622300">
            <a:lnSpc>
              <a:spcPct val="90000"/>
            </a:lnSpc>
            <a:spcBef>
              <a:spcPct val="0"/>
            </a:spcBef>
            <a:spcAft>
              <a:spcPct val="15000"/>
            </a:spcAft>
            <a:buChar char="••"/>
          </a:pPr>
          <a:r>
            <a:rPr lang="en-US" sz="1400" kern="1200" dirty="0" smtClean="0"/>
            <a:t>Lexington, KY (1935)</a:t>
          </a:r>
          <a:endParaRPr lang="en-US" sz="1400" kern="1200" dirty="0"/>
        </a:p>
        <a:p>
          <a:pPr marL="114300" lvl="1" indent="-114300" algn="l" defTabSz="622300">
            <a:lnSpc>
              <a:spcPct val="90000"/>
            </a:lnSpc>
            <a:spcBef>
              <a:spcPct val="0"/>
            </a:spcBef>
            <a:spcAft>
              <a:spcPct val="15000"/>
            </a:spcAft>
            <a:buChar char="••"/>
          </a:pPr>
          <a:r>
            <a:rPr lang="en-US" sz="1400" kern="1200" dirty="0" smtClean="0"/>
            <a:t>Fort Worth, </a:t>
          </a:r>
          <a:r>
            <a:rPr lang="en-US" sz="1400" kern="1200" dirty="0" err="1" smtClean="0"/>
            <a:t>Tx</a:t>
          </a:r>
          <a:r>
            <a:rPr lang="en-US" sz="1400" kern="1200" dirty="0" smtClean="0"/>
            <a:t> (1938)</a:t>
          </a:r>
          <a:endParaRPr lang="en-US" sz="1400" kern="1200" dirty="0"/>
        </a:p>
        <a:p>
          <a:pPr marL="114300" lvl="1" indent="-114300" algn="l" defTabSz="622300">
            <a:lnSpc>
              <a:spcPct val="90000"/>
            </a:lnSpc>
            <a:spcBef>
              <a:spcPct val="0"/>
            </a:spcBef>
            <a:spcAft>
              <a:spcPct val="15000"/>
            </a:spcAft>
            <a:buChar char="••"/>
          </a:pPr>
          <a:r>
            <a:rPr lang="en-US" sz="1400" kern="1200" dirty="0" smtClean="0"/>
            <a:t>High Post-</a:t>
          </a:r>
          <a:r>
            <a:rPr lang="en-US" sz="1400" kern="1200" dirty="0" err="1" smtClean="0"/>
            <a:t>Tx</a:t>
          </a:r>
          <a:r>
            <a:rPr lang="en-US" sz="1400" kern="1200" dirty="0" smtClean="0"/>
            <a:t> Relapse Rates</a:t>
          </a:r>
          <a:endParaRPr lang="en-US" sz="1400" kern="1200" dirty="0"/>
        </a:p>
      </dsp:txBody>
      <dsp:txXfrm>
        <a:off x="5212159" y="1316833"/>
        <a:ext cx="3017440" cy="1316829"/>
      </dsp:txXfrm>
    </dsp:sp>
    <dsp:sp modelId="{0097953A-9438-45B7-B731-1652C5E5EF7A}">
      <dsp:nvSpPr>
        <dsp:cNvPr id="0" name=""/>
        <dsp:cNvSpPr/>
      </dsp:nvSpPr>
      <dsp:spPr>
        <a:xfrm>
          <a:off x="5212159" y="2633663"/>
          <a:ext cx="3017440" cy="13168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Juvenile Narcotic Addiction &amp; Riverside Hospital (52-61)</a:t>
          </a:r>
          <a:endParaRPr lang="en-US" sz="1400" kern="1200" dirty="0"/>
        </a:p>
        <a:p>
          <a:pPr marL="114300" lvl="1" indent="-114300" algn="l" defTabSz="622300">
            <a:lnSpc>
              <a:spcPct val="90000"/>
            </a:lnSpc>
            <a:spcBef>
              <a:spcPct val="0"/>
            </a:spcBef>
            <a:spcAft>
              <a:spcPct val="15000"/>
            </a:spcAft>
            <a:buChar char="••"/>
          </a:pPr>
          <a:r>
            <a:rPr lang="en-US" sz="1400" kern="1200" dirty="0" smtClean="0"/>
            <a:t>Moral Panic</a:t>
          </a:r>
          <a:endParaRPr lang="en-US" sz="1400" kern="1200" dirty="0"/>
        </a:p>
        <a:p>
          <a:pPr marL="114300" lvl="1" indent="-114300" algn="l" defTabSz="622300">
            <a:lnSpc>
              <a:spcPct val="90000"/>
            </a:lnSpc>
            <a:spcBef>
              <a:spcPct val="0"/>
            </a:spcBef>
            <a:spcAft>
              <a:spcPct val="15000"/>
            </a:spcAft>
            <a:buChar char="••"/>
          </a:pPr>
          <a:r>
            <a:rPr lang="en-US" sz="1400" kern="1200" dirty="0" smtClean="0"/>
            <a:t>Vietnam</a:t>
          </a:r>
          <a:endParaRPr lang="en-US" sz="1400" kern="1200" dirty="0"/>
        </a:p>
      </dsp:txBody>
      <dsp:txXfrm>
        <a:off x="5212159" y="2633663"/>
        <a:ext cx="3017440" cy="1316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CD39A-380C-402C-8A1A-297405F548C4}">
      <dsp:nvSpPr>
        <dsp:cNvPr id="0" name=""/>
        <dsp:cNvSpPr/>
      </dsp:nvSpPr>
      <dsp:spPr>
        <a:xfrm rot="10800000">
          <a:off x="0" y="0"/>
          <a:ext cx="82296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Sobriety </a:t>
          </a:r>
        </a:p>
        <a:p>
          <a:pPr lvl="0" algn="ctr" defTabSz="1733550">
            <a:lnSpc>
              <a:spcPct val="90000"/>
            </a:lnSpc>
            <a:spcBef>
              <a:spcPct val="0"/>
            </a:spcBef>
            <a:spcAft>
              <a:spcPct val="35000"/>
            </a:spcAft>
          </a:pPr>
          <a:r>
            <a:rPr lang="en-US" sz="3900" kern="1200" dirty="0" smtClean="0"/>
            <a:t>(abstinence / remission)</a:t>
          </a:r>
          <a:endParaRPr lang="en-US" sz="3900" kern="1200" dirty="0"/>
        </a:p>
      </dsp:txBody>
      <dsp:txXfrm rot="-10800000">
        <a:off x="1440179" y="0"/>
        <a:ext cx="5349240" cy="1463145"/>
      </dsp:txXfrm>
    </dsp:sp>
    <dsp:sp modelId="{43857889-6421-43A9-99AF-B3FAEBAEDFB6}">
      <dsp:nvSpPr>
        <dsp:cNvPr id="0" name=""/>
        <dsp:cNvSpPr/>
      </dsp:nvSpPr>
      <dsp:spPr>
        <a:xfrm rot="10800000">
          <a:off x="1371599" y="1463145"/>
          <a:ext cx="54864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Global Health</a:t>
          </a:r>
          <a:endParaRPr lang="en-US" sz="3900" kern="1200" dirty="0"/>
        </a:p>
      </dsp:txBody>
      <dsp:txXfrm rot="-10800000">
        <a:off x="2331719" y="1463145"/>
        <a:ext cx="3566160" cy="1463145"/>
      </dsp:txXfrm>
    </dsp:sp>
    <dsp:sp modelId="{E695E403-C1AC-42AB-9A92-1591985A91BC}">
      <dsp:nvSpPr>
        <dsp:cNvPr id="0" name=""/>
        <dsp:cNvSpPr/>
      </dsp:nvSpPr>
      <dsp:spPr>
        <a:xfrm rot="10800000">
          <a:off x="2743199" y="2926291"/>
          <a:ext cx="27432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Citizenship</a:t>
          </a:r>
          <a:endParaRPr lang="en-US" sz="3900" kern="1200" dirty="0"/>
        </a:p>
      </dsp:txBody>
      <dsp:txXfrm rot="-10800000">
        <a:off x="2743199" y="2926291"/>
        <a:ext cx="2743200" cy="1463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DEC9C-3E63-48FA-BD2B-685D6CA5E76A}">
      <dsp:nvSpPr>
        <dsp:cNvPr id="0" name=""/>
        <dsp:cNvSpPr/>
      </dsp:nvSpPr>
      <dsp:spPr>
        <a:xfrm>
          <a:off x="3291839" y="535"/>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Physical Dependence</a:t>
          </a:r>
          <a:endParaRPr lang="en-US" sz="1900" kern="1200" dirty="0"/>
        </a:p>
        <a:p>
          <a:pPr marL="171450" lvl="1" indent="-171450" algn="l" defTabSz="844550">
            <a:lnSpc>
              <a:spcPct val="90000"/>
            </a:lnSpc>
            <a:spcBef>
              <a:spcPct val="0"/>
            </a:spcBef>
            <a:spcAft>
              <a:spcPct val="15000"/>
            </a:spcAft>
            <a:buChar char="••"/>
          </a:pPr>
          <a:r>
            <a:rPr lang="en-US" sz="1900" kern="1200" dirty="0" smtClean="0"/>
            <a:t>Tolerance, Withdrawal </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smtClean="0"/>
            <a:t>Addiction</a:t>
          </a:r>
          <a:endParaRPr lang="en-US" sz="1900" kern="1200" dirty="0"/>
        </a:p>
        <a:p>
          <a:pPr marL="171450" lvl="1" indent="-171450" algn="l" defTabSz="844550">
            <a:lnSpc>
              <a:spcPct val="90000"/>
            </a:lnSpc>
            <a:spcBef>
              <a:spcPct val="0"/>
            </a:spcBef>
            <a:spcAft>
              <a:spcPct val="15000"/>
            </a:spcAft>
            <a:buChar char="••"/>
          </a:pPr>
          <a:r>
            <a:rPr lang="en-US" sz="1900" kern="1200" dirty="0" smtClean="0"/>
            <a:t>Craving, obsession, compulsion</a:t>
          </a:r>
          <a:endParaRPr lang="en-US" sz="1900" kern="1200" dirty="0"/>
        </a:p>
      </dsp:txBody>
      <dsp:txXfrm>
        <a:off x="3291839" y="261747"/>
        <a:ext cx="4154124" cy="1567273"/>
      </dsp:txXfrm>
    </dsp:sp>
    <dsp:sp modelId="{B720CD36-E6AC-4A95-8D64-67178F57E5B5}">
      <dsp:nvSpPr>
        <dsp:cNvPr id="0" name=""/>
        <dsp:cNvSpPr/>
      </dsp:nvSpPr>
      <dsp:spPr>
        <a:xfrm>
          <a:off x="0" y="535"/>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Distinguishing</a:t>
          </a:r>
          <a:endParaRPr lang="en-US" sz="3300" kern="1200" dirty="0"/>
        </a:p>
      </dsp:txBody>
      <dsp:txXfrm>
        <a:off x="102011" y="102546"/>
        <a:ext cx="3087818" cy="1885675"/>
      </dsp:txXfrm>
    </dsp:sp>
    <dsp:sp modelId="{69309929-2C78-475C-8241-C5A551FD4F36}">
      <dsp:nvSpPr>
        <dsp:cNvPr id="0" name=""/>
        <dsp:cNvSpPr/>
      </dsp:nvSpPr>
      <dsp:spPr>
        <a:xfrm>
          <a:off x="3291839" y="2299203"/>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Drugs that compromise recovery status</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smtClean="0"/>
            <a:t>Medications that may enhance recovery stability</a:t>
          </a:r>
          <a:endParaRPr lang="en-US" sz="1900" kern="1200" dirty="0"/>
        </a:p>
      </dsp:txBody>
      <dsp:txXfrm>
        <a:off x="3291839" y="2560415"/>
        <a:ext cx="4154124" cy="1567273"/>
      </dsp:txXfrm>
    </dsp:sp>
    <dsp:sp modelId="{5672ACA6-752A-4881-9557-0AEAF299F89E}">
      <dsp:nvSpPr>
        <dsp:cNvPr id="0" name=""/>
        <dsp:cNvSpPr/>
      </dsp:nvSpPr>
      <dsp:spPr>
        <a:xfrm>
          <a:off x="0" y="2299203"/>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Distinguishing</a:t>
          </a:r>
          <a:endParaRPr lang="en-US" sz="3300" kern="1200" dirty="0"/>
        </a:p>
      </dsp:txBody>
      <dsp:txXfrm>
        <a:off x="102011" y="2401214"/>
        <a:ext cx="3087818" cy="1885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F9549-B45E-479D-B1A5-557EF654B873}">
      <dsp:nvSpPr>
        <dsp:cNvPr id="0" name=""/>
        <dsp:cNvSpPr/>
      </dsp:nvSpPr>
      <dsp:spPr>
        <a:xfrm rot="5400000">
          <a:off x="-238868" y="239242"/>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1.</a:t>
          </a:r>
          <a:endParaRPr lang="en-US" sz="3100" kern="1200" dirty="0"/>
        </a:p>
      </dsp:txBody>
      <dsp:txXfrm rot="-5400000">
        <a:off x="1" y="557734"/>
        <a:ext cx="1114719" cy="477737"/>
      </dsp:txXfrm>
    </dsp:sp>
    <dsp:sp modelId="{5EC79FD5-2B46-4996-B124-CCAE3131ED14}">
      <dsp:nvSpPr>
        <dsp:cNvPr id="0" name=""/>
        <dsp:cNvSpPr/>
      </dsp:nvSpPr>
      <dsp:spPr>
        <a:xfrm rot="5400000">
          <a:off x="4154611" y="-3039517"/>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Methadone is “addicting.”</a:t>
          </a:r>
          <a:endParaRPr lang="en-US" sz="1900" kern="1200" dirty="0"/>
        </a:p>
        <a:p>
          <a:pPr marL="171450" lvl="1" indent="-171450" algn="l" defTabSz="844550">
            <a:lnSpc>
              <a:spcPct val="90000"/>
            </a:lnSpc>
            <a:spcBef>
              <a:spcPct val="0"/>
            </a:spcBef>
            <a:spcAft>
              <a:spcPct val="15000"/>
            </a:spcAft>
            <a:buChar char="••"/>
          </a:pPr>
          <a:r>
            <a:rPr lang="en-US" sz="1900" kern="1200" dirty="0" smtClean="0"/>
            <a:t>Stabilized MM patients do not meet criteria for DSM-IV opioid dependence </a:t>
          </a:r>
          <a:endParaRPr lang="en-US" sz="1900" kern="1200" dirty="0"/>
        </a:p>
      </dsp:txBody>
      <dsp:txXfrm rot="-5400000">
        <a:off x="1114720" y="50903"/>
        <a:ext cx="7064351" cy="934038"/>
      </dsp:txXfrm>
    </dsp:sp>
    <dsp:sp modelId="{2891925D-E231-4394-B57A-C068B58A6D45}">
      <dsp:nvSpPr>
        <dsp:cNvPr id="0" name=""/>
        <dsp:cNvSpPr/>
      </dsp:nvSpPr>
      <dsp:spPr>
        <a:xfrm rot="5400000">
          <a:off x="-238868" y="1637358"/>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2. </a:t>
          </a:r>
          <a:endParaRPr lang="en-US" sz="3100" kern="1200" dirty="0"/>
        </a:p>
      </dsp:txBody>
      <dsp:txXfrm rot="-5400000">
        <a:off x="1" y="1955850"/>
        <a:ext cx="1114719" cy="477737"/>
      </dsp:txXfrm>
    </dsp:sp>
    <dsp:sp modelId="{07AAF7B6-F43D-46AC-BCE4-7C7BF10DBC35}">
      <dsp:nvSpPr>
        <dsp:cNvPr id="0" name=""/>
        <dsp:cNvSpPr/>
      </dsp:nvSpPr>
      <dsp:spPr>
        <a:xfrm rot="5400000">
          <a:off x="4154611" y="-1641401"/>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Methadone is intoxicating and impairing</a:t>
          </a:r>
          <a:endParaRPr lang="en-US" sz="1900" kern="1200" dirty="0"/>
        </a:p>
        <a:p>
          <a:pPr marL="171450" lvl="1" indent="-171450" algn="l" defTabSz="844550">
            <a:lnSpc>
              <a:spcPct val="90000"/>
            </a:lnSpc>
            <a:spcBef>
              <a:spcPct val="0"/>
            </a:spcBef>
            <a:spcAft>
              <a:spcPct val="15000"/>
            </a:spcAft>
            <a:buChar char="••"/>
          </a:pPr>
          <a:r>
            <a:rPr lang="en-US" sz="1900" kern="1200" dirty="0" smtClean="0"/>
            <a:t>Stabilized patients do not experience intoxication from optimal doses of methadone nor are they impaired by the medication</a:t>
          </a:r>
          <a:endParaRPr lang="en-US" sz="1900" kern="1200" dirty="0"/>
        </a:p>
      </dsp:txBody>
      <dsp:txXfrm rot="-5400000">
        <a:off x="1114720" y="1449019"/>
        <a:ext cx="7064351" cy="934038"/>
      </dsp:txXfrm>
    </dsp:sp>
    <dsp:sp modelId="{323B8BF3-88C4-4BE9-BBEC-70C0B64FAC4C}">
      <dsp:nvSpPr>
        <dsp:cNvPr id="0" name=""/>
        <dsp:cNvSpPr/>
      </dsp:nvSpPr>
      <dsp:spPr>
        <a:xfrm rot="5400000">
          <a:off x="-238868" y="3035474"/>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3. </a:t>
          </a:r>
          <a:endParaRPr lang="en-US" sz="3100" kern="1200" dirty="0"/>
        </a:p>
      </dsp:txBody>
      <dsp:txXfrm rot="-5400000">
        <a:off x="1" y="3353966"/>
        <a:ext cx="1114719" cy="477737"/>
      </dsp:txXfrm>
    </dsp:sp>
    <dsp:sp modelId="{7B2009B2-69F9-48FC-AD67-544273B57B46}">
      <dsp:nvSpPr>
        <dsp:cNvPr id="0" name=""/>
        <dsp:cNvSpPr/>
      </dsp:nvSpPr>
      <dsp:spPr>
        <a:xfrm rot="5400000">
          <a:off x="4154611" y="-243285"/>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Those on lower doses of methadone and </a:t>
          </a:r>
          <a:r>
            <a:rPr lang="en-US" sz="1900" kern="1200" dirty="0" smtClean="0"/>
            <a:t>shorter </a:t>
          </a:r>
          <a:r>
            <a:rPr lang="en-US" sz="1900" kern="1200" dirty="0" smtClean="0"/>
            <a:t>duration of methadone have better long-term recovery prospects</a:t>
          </a:r>
          <a:endParaRPr lang="en-US" sz="1900" kern="1200" dirty="0"/>
        </a:p>
        <a:p>
          <a:pPr marL="171450" lvl="1" indent="-171450" algn="l" defTabSz="844550">
            <a:lnSpc>
              <a:spcPct val="90000"/>
            </a:lnSpc>
            <a:spcBef>
              <a:spcPct val="0"/>
            </a:spcBef>
            <a:spcAft>
              <a:spcPct val="15000"/>
            </a:spcAft>
            <a:buChar char="••"/>
          </a:pPr>
          <a:r>
            <a:rPr lang="en-US" sz="1900" kern="1200" dirty="0" smtClean="0"/>
            <a:t>Studies suggest the exact opposite</a:t>
          </a:r>
          <a:endParaRPr lang="en-US" sz="1900" kern="1200" dirty="0"/>
        </a:p>
      </dsp:txBody>
      <dsp:txXfrm rot="-5400000">
        <a:off x="1114720" y="2847135"/>
        <a:ext cx="7064351" cy="934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9E3-19C6-43C6-BA53-7070FF50B483}">
      <dsp:nvSpPr>
        <dsp:cNvPr id="0" name=""/>
        <dsp:cNvSpPr/>
      </dsp:nvSpPr>
      <dsp:spPr>
        <a:xfrm rot="5400000">
          <a:off x="5030302" y="-1924046"/>
          <a:ext cx="113165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108585" rIns="217170" bIns="108585" numCol="1" spcCol="1270" anchor="ctr" anchorCtr="0">
          <a:noAutofit/>
        </a:bodyPr>
        <a:lstStyle/>
        <a:p>
          <a:pPr marL="285750" lvl="1" indent="-285750" algn="l" defTabSz="2533650">
            <a:lnSpc>
              <a:spcPct val="90000"/>
            </a:lnSpc>
            <a:spcBef>
              <a:spcPct val="0"/>
            </a:spcBef>
            <a:spcAft>
              <a:spcPct val="15000"/>
            </a:spcAft>
            <a:buChar char="••"/>
          </a:pPr>
          <a:r>
            <a:rPr lang="en-US" sz="5700" kern="1200" dirty="0" smtClean="0"/>
            <a:t>Protest</a:t>
          </a:r>
          <a:endParaRPr lang="en-US" sz="5700" kern="1200" dirty="0"/>
        </a:p>
      </dsp:txBody>
      <dsp:txXfrm rot="-5400000">
        <a:off x="2962656" y="198843"/>
        <a:ext cx="5211701" cy="1021165"/>
      </dsp:txXfrm>
    </dsp:sp>
    <dsp:sp modelId="{FC95F432-B2C4-47C3-BED0-1F7AE0E47F3D}">
      <dsp:nvSpPr>
        <dsp:cNvPr id="0" name=""/>
        <dsp:cNvSpPr/>
      </dsp:nvSpPr>
      <dsp:spPr>
        <a:xfrm>
          <a:off x="0" y="2143"/>
          <a:ext cx="2962656" cy="1414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1. </a:t>
          </a:r>
          <a:endParaRPr lang="en-US" sz="6500" kern="1200" dirty="0"/>
        </a:p>
      </dsp:txBody>
      <dsp:txXfrm>
        <a:off x="69053" y="71196"/>
        <a:ext cx="2824550" cy="1276458"/>
      </dsp:txXfrm>
    </dsp:sp>
    <dsp:sp modelId="{FC4064FD-5C2A-405E-B0B3-9E887699E6C6}">
      <dsp:nvSpPr>
        <dsp:cNvPr id="0" name=""/>
        <dsp:cNvSpPr/>
      </dsp:nvSpPr>
      <dsp:spPr>
        <a:xfrm rot="5400000">
          <a:off x="5030302" y="-438753"/>
          <a:ext cx="113165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108585" rIns="217170" bIns="108585" numCol="1" spcCol="1270" anchor="ctr" anchorCtr="0">
          <a:noAutofit/>
        </a:bodyPr>
        <a:lstStyle/>
        <a:p>
          <a:pPr marL="285750" lvl="1" indent="-285750" algn="l" defTabSz="2533650">
            <a:lnSpc>
              <a:spcPct val="90000"/>
            </a:lnSpc>
            <a:spcBef>
              <a:spcPct val="0"/>
            </a:spcBef>
            <a:spcAft>
              <a:spcPct val="15000"/>
            </a:spcAft>
            <a:buChar char="••"/>
          </a:pPr>
          <a:r>
            <a:rPr lang="en-US" sz="5700" kern="1200" dirty="0" smtClean="0"/>
            <a:t>Education</a:t>
          </a:r>
          <a:endParaRPr lang="en-US" sz="5700" kern="1200" dirty="0"/>
        </a:p>
      </dsp:txBody>
      <dsp:txXfrm rot="-5400000">
        <a:off x="2962656" y="1684136"/>
        <a:ext cx="5211701" cy="1021165"/>
      </dsp:txXfrm>
    </dsp:sp>
    <dsp:sp modelId="{A6C347D0-B8FB-444C-82C1-C1B3A67C934B}">
      <dsp:nvSpPr>
        <dsp:cNvPr id="0" name=""/>
        <dsp:cNvSpPr/>
      </dsp:nvSpPr>
      <dsp:spPr>
        <a:xfrm>
          <a:off x="0" y="1487436"/>
          <a:ext cx="2962656" cy="1414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2. </a:t>
          </a:r>
          <a:endParaRPr lang="en-US" sz="6500" kern="1200" dirty="0"/>
        </a:p>
      </dsp:txBody>
      <dsp:txXfrm>
        <a:off x="69053" y="1556489"/>
        <a:ext cx="2824550" cy="1276458"/>
      </dsp:txXfrm>
    </dsp:sp>
    <dsp:sp modelId="{37ADB4C2-DA06-419F-9FBE-ADEC72F8613D}">
      <dsp:nvSpPr>
        <dsp:cNvPr id="0" name=""/>
        <dsp:cNvSpPr/>
      </dsp:nvSpPr>
      <dsp:spPr>
        <a:xfrm rot="5400000">
          <a:off x="5030302" y="1046539"/>
          <a:ext cx="113165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108585" rIns="217170" bIns="108585" numCol="1" spcCol="1270" anchor="ctr" anchorCtr="0">
          <a:noAutofit/>
        </a:bodyPr>
        <a:lstStyle/>
        <a:p>
          <a:pPr marL="285750" lvl="1" indent="-285750" algn="l" defTabSz="2533650">
            <a:lnSpc>
              <a:spcPct val="90000"/>
            </a:lnSpc>
            <a:spcBef>
              <a:spcPct val="0"/>
            </a:spcBef>
            <a:spcAft>
              <a:spcPct val="15000"/>
            </a:spcAft>
            <a:buChar char="••"/>
          </a:pPr>
          <a:r>
            <a:rPr lang="en-US" sz="5700" kern="1200" dirty="0" smtClean="0"/>
            <a:t>Contact</a:t>
          </a:r>
          <a:endParaRPr lang="en-US" sz="5700" kern="1200" dirty="0"/>
        </a:p>
      </dsp:txBody>
      <dsp:txXfrm rot="-5400000">
        <a:off x="2962656" y="3169429"/>
        <a:ext cx="5211701" cy="1021165"/>
      </dsp:txXfrm>
    </dsp:sp>
    <dsp:sp modelId="{03813F65-CAC0-48E5-8E22-BF430B16616C}">
      <dsp:nvSpPr>
        <dsp:cNvPr id="0" name=""/>
        <dsp:cNvSpPr/>
      </dsp:nvSpPr>
      <dsp:spPr>
        <a:xfrm>
          <a:off x="0" y="2972729"/>
          <a:ext cx="2962656" cy="1414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 </a:t>
          </a:r>
          <a:endParaRPr lang="en-US" sz="6500" kern="1200" dirty="0"/>
        </a:p>
      </dsp:txBody>
      <dsp:txXfrm>
        <a:off x="69053" y="3041782"/>
        <a:ext cx="2824550" cy="12764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2841DB1-2121-49B6-B0D9-7B961D6764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41DB1-2121-49B6-B0D9-7B961D6764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41DB1-2121-49B6-B0D9-7B961D6764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012FEC-A8D4-4BFD-810C-C693FB849F21}"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2841DB1-2121-49B6-B0D9-7B961D6764C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012FEC-A8D4-4BFD-810C-C693FB849F21}" type="datetimeFigureOut">
              <a:rPr lang="en-US" smtClean="0"/>
              <a:pPr/>
              <a:t>10/16/2012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841DB1-2121-49B6-B0D9-7B961D6764C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williamwhitepaper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illiamwhitepaper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Recovery-Oriented Methadone Maintenance</a:t>
            </a:r>
            <a:endParaRPr lang="en-US" dirty="0"/>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dirty="0" smtClean="0"/>
              <a:t>William L. White, MA</a:t>
            </a:r>
          </a:p>
          <a:p>
            <a:r>
              <a:rPr lang="en-US" dirty="0" smtClean="0"/>
              <a:t>Senior Research Consultant </a:t>
            </a:r>
          </a:p>
          <a:p>
            <a:r>
              <a:rPr lang="en-US" dirty="0" smtClean="0"/>
              <a:t>Chestnut Health Systems</a:t>
            </a:r>
          </a:p>
          <a:p>
            <a:r>
              <a:rPr lang="en-US" dirty="0" smtClean="0"/>
              <a:t>bwhite@chestnut.org</a:t>
            </a:r>
          </a:p>
        </p:txBody>
      </p:sp>
      <p:sp>
        <p:nvSpPr>
          <p:cNvPr id="4" name="Rectangle 3"/>
          <p:cNvSpPr/>
          <p:nvPr/>
        </p:nvSpPr>
        <p:spPr>
          <a:xfrm>
            <a:off x="2286000" y="3810000"/>
            <a:ext cx="4572000" cy="2031325"/>
          </a:xfrm>
          <a:prstGeom prst="rect">
            <a:avLst/>
          </a:prstGeom>
        </p:spPr>
        <p:txBody>
          <a:bodyPr wrap="square">
            <a:spAutoFit/>
          </a:bodyPr>
          <a:lstStyle/>
          <a:p>
            <a:endParaRPr lang="en-US" i="1" dirty="0" smtClean="0"/>
          </a:p>
          <a:p>
            <a:endParaRPr lang="en-US" i="1" dirty="0" smtClean="0"/>
          </a:p>
          <a:p>
            <a:endParaRPr lang="en-US" i="1" dirty="0" smtClean="0"/>
          </a:p>
          <a:p>
            <a:endParaRPr lang="en-US" i="1" dirty="0" smtClean="0"/>
          </a:p>
          <a:p>
            <a:endParaRPr lang="en-US" i="1" dirty="0" smtClean="0"/>
          </a:p>
          <a:p>
            <a:r>
              <a:rPr lang="en-US" i="1" dirty="0" smtClean="0"/>
              <a:t>“I am not my disease, and I am not my medication</a:t>
            </a:r>
            <a:r>
              <a:rPr lang="en-US" dirty="0" smtClean="0"/>
              <a:t>.”  --Methadone Patient, 2009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Recovery Orientation of Early MMT </a:t>
            </a:r>
            <a:endParaRPr lang="en-US" dirty="0"/>
          </a:p>
        </p:txBody>
      </p:sp>
      <p:pic>
        <p:nvPicPr>
          <p:cNvPr id="7" name="Content Placeholder 6" descr="BW 0101 - Drs V Dole &amp; M Nyswander.jpg"/>
          <p:cNvPicPr>
            <a:picLocks noGrp="1" noChangeAspect="1"/>
          </p:cNvPicPr>
          <p:nvPr>
            <p:ph sz="half" idx="1"/>
          </p:nvPr>
        </p:nvPicPr>
        <p:blipFill>
          <a:blip r:embed="rId2" cstate="print"/>
          <a:stretch>
            <a:fillRect/>
          </a:stretch>
        </p:blipFill>
        <p:spPr>
          <a:xfrm>
            <a:off x="609600" y="1981200"/>
            <a:ext cx="3886200" cy="4335939"/>
          </a:xfrm>
        </p:spPr>
      </p:pic>
      <p:sp>
        <p:nvSpPr>
          <p:cNvPr id="6" name="Content Placeholder 5"/>
          <p:cNvSpPr>
            <a:spLocks noGrp="1"/>
          </p:cNvSpPr>
          <p:nvPr>
            <p:ph sz="half" idx="2"/>
          </p:nvPr>
        </p:nvSpPr>
        <p:spPr/>
        <p:txBody>
          <a:bodyPr>
            <a:normAutofit lnSpcReduction="10000"/>
          </a:bodyPr>
          <a:lstStyle/>
          <a:p>
            <a:r>
              <a:rPr lang="en-US" dirty="0" smtClean="0"/>
              <a:t>Rapid Access to </a:t>
            </a:r>
            <a:r>
              <a:rPr lang="en-US" dirty="0" err="1" smtClean="0"/>
              <a:t>Tx</a:t>
            </a:r>
            <a:endParaRPr lang="en-US" dirty="0" smtClean="0"/>
          </a:p>
          <a:p>
            <a:r>
              <a:rPr lang="en-US" dirty="0" smtClean="0"/>
              <a:t>Emphasis on Therapeutic Alliance</a:t>
            </a:r>
          </a:p>
          <a:p>
            <a:r>
              <a:rPr lang="en-US" dirty="0" smtClean="0"/>
              <a:t>Blockade Doses (80-120 </a:t>
            </a:r>
            <a:r>
              <a:rPr lang="en-US" dirty="0" err="1" smtClean="0"/>
              <a:t>mgd</a:t>
            </a:r>
            <a:r>
              <a:rPr lang="en-US" dirty="0" smtClean="0"/>
              <a:t>)</a:t>
            </a:r>
          </a:p>
          <a:p>
            <a:r>
              <a:rPr lang="en-US" dirty="0" smtClean="0"/>
              <a:t>No limits on duration of MMT</a:t>
            </a:r>
          </a:p>
          <a:p>
            <a:r>
              <a:rPr lang="en-US" dirty="0" smtClean="0"/>
              <a:t>Programs for special populations</a:t>
            </a:r>
          </a:p>
          <a:p>
            <a:r>
              <a:rPr lang="en-US" dirty="0" smtClean="0"/>
              <a:t>Recovering staff as role models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r>
              <a:rPr lang="en-US" dirty="0" smtClean="0"/>
              <a:t>Regulation &amp; Mass Expansion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Federal and widely varying state and local regulation of MMT  </a:t>
            </a:r>
          </a:p>
          <a:p>
            <a:pPr marL="0" indent="0">
              <a:buNone/>
            </a:pPr>
            <a:r>
              <a:rPr lang="en-US" dirty="0" smtClean="0"/>
              <a:t>Rapid Growth under Nixon Administration </a:t>
            </a:r>
          </a:p>
          <a:p>
            <a:r>
              <a:rPr lang="en-US" dirty="0" smtClean="0"/>
              <a:t>22 patients in 1965</a:t>
            </a:r>
          </a:p>
          <a:p>
            <a:r>
              <a:rPr lang="en-US" dirty="0" smtClean="0"/>
              <a:t>400 patients in 1968</a:t>
            </a:r>
          </a:p>
          <a:p>
            <a:r>
              <a:rPr lang="en-US" dirty="0" smtClean="0"/>
              <a:t>36,000 patients in NYC in 1972</a:t>
            </a:r>
          </a:p>
          <a:p>
            <a:r>
              <a:rPr lang="en-US" dirty="0" smtClean="0"/>
              <a:t>80,00 patients in US in 1976</a:t>
            </a:r>
          </a:p>
          <a:p>
            <a:pPr marL="0" indent="0">
              <a:buNone/>
            </a:pPr>
            <a:r>
              <a:rPr lang="en-US" dirty="0" smtClean="0"/>
              <a:t>Present</a:t>
            </a:r>
          </a:p>
          <a:p>
            <a:r>
              <a:rPr lang="en-US" dirty="0" smtClean="0"/>
              <a:t>260,000 MMT patients in 2008 (in 1,132 certified OTPs)</a:t>
            </a:r>
          </a:p>
          <a:p>
            <a:r>
              <a:rPr lang="en-US" dirty="0" smtClean="0"/>
              <a:t>Estimates of persons addicted to opiates in US range between 750,000-1,000,000  </a:t>
            </a:r>
            <a:endParaRPr lang="en-US" dirty="0"/>
          </a:p>
        </p:txBody>
      </p:sp>
    </p:spTree>
    <p:extLst>
      <p:ext uri="{BB962C8B-B14F-4D97-AF65-F5344CB8AC3E}">
        <p14:creationId xmlns:p14="http://schemas.microsoft.com/office/powerpoint/2010/main" val="4226226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r>
              <a:rPr lang="en-US" dirty="0" smtClean="0"/>
              <a:t>Regulation &amp; Mass Expansion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Decreased recovery orientation via </a:t>
            </a:r>
          </a:p>
          <a:p>
            <a:r>
              <a:rPr lang="en-US" dirty="0" smtClean="0"/>
              <a:t>Shift in focus </a:t>
            </a:r>
            <a:r>
              <a:rPr lang="en-US" dirty="0" smtClean="0"/>
              <a:t>from </a:t>
            </a:r>
            <a:r>
              <a:rPr lang="en-US" dirty="0" smtClean="0"/>
              <a:t>personal recovery to reduction of social costs, e.g., crime and infectious disease </a:t>
            </a:r>
          </a:p>
          <a:p>
            <a:r>
              <a:rPr lang="en-US" dirty="0" smtClean="0"/>
              <a:t>Widely varying quality of MMT clinics</a:t>
            </a:r>
          </a:p>
          <a:p>
            <a:r>
              <a:rPr lang="en-US" dirty="0" smtClean="0"/>
              <a:t>Reduction of average methadone doses to sub-therapeutic levels</a:t>
            </a:r>
          </a:p>
          <a:p>
            <a:r>
              <a:rPr lang="en-US" dirty="0" smtClean="0"/>
              <a:t>Decreased duration of MMT with increased pressure to end medication maintenance</a:t>
            </a:r>
          </a:p>
          <a:p>
            <a:r>
              <a:rPr lang="en-US" dirty="0" smtClean="0"/>
              <a:t>Erosion of ancillary services, particularly in 1980s</a:t>
            </a:r>
          </a:p>
          <a:p>
            <a:r>
              <a:rPr lang="en-US" dirty="0" smtClean="0"/>
              <a:t>Preoccupation with mechanics of dosing rather than larger process of recovery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Methadone Critics Alleged:</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Substitutes one addictive drug for another </a:t>
            </a:r>
          </a:p>
          <a:p>
            <a:r>
              <a:rPr lang="en-US" dirty="0" smtClean="0"/>
              <a:t>Conveys permissiveness towards drug use</a:t>
            </a:r>
          </a:p>
          <a:p>
            <a:r>
              <a:rPr lang="en-US" dirty="0" smtClean="0"/>
              <a:t>Fails to address </a:t>
            </a:r>
            <a:r>
              <a:rPr lang="en-US" dirty="0" err="1" smtClean="0"/>
              <a:t>characterological</a:t>
            </a:r>
            <a:r>
              <a:rPr lang="en-US" dirty="0" smtClean="0"/>
              <a:t> or social roots of heroin addiction</a:t>
            </a:r>
          </a:p>
          <a:p>
            <a:r>
              <a:rPr lang="en-US" dirty="0" smtClean="0"/>
              <a:t>Impairs patients cognitively, emotionally, behaviorally</a:t>
            </a:r>
          </a:p>
          <a:p>
            <a:r>
              <a:rPr lang="en-US" dirty="0" smtClean="0"/>
              <a:t>Is a tool of racial oppression</a:t>
            </a:r>
          </a:p>
          <a:p>
            <a:r>
              <a:rPr lang="en-US" dirty="0" smtClean="0"/>
              <a:t>Is financially exploitive</a:t>
            </a:r>
          </a:p>
          <a:p>
            <a:r>
              <a:rPr lang="en-US" dirty="0" smtClean="0"/>
              <a:t>Public/professional stigma left MMT &amp; patients in a cultural limbo</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Revitalization of MMT (1990-present)</a:t>
            </a:r>
            <a:endParaRPr lang="en-US" dirty="0"/>
          </a:p>
        </p:txBody>
      </p:sp>
      <p:sp>
        <p:nvSpPr>
          <p:cNvPr id="3" name="Content Placeholder 2"/>
          <p:cNvSpPr>
            <a:spLocks noGrp="1"/>
          </p:cNvSpPr>
          <p:nvPr>
            <p:ph idx="1"/>
          </p:nvPr>
        </p:nvSpPr>
        <p:spPr/>
        <p:txBody>
          <a:bodyPr>
            <a:normAutofit lnSpcReduction="10000"/>
          </a:bodyPr>
          <a:lstStyle/>
          <a:p>
            <a:r>
              <a:rPr lang="en-US" dirty="0" smtClean="0"/>
              <a:t>Reaffirmation of MMT effectiveness by leading scientific, professional and governmental bodies </a:t>
            </a:r>
          </a:p>
          <a:p>
            <a:r>
              <a:rPr lang="en-US" dirty="0" smtClean="0"/>
              <a:t>Advocacy efforts of MMT patients (e.g., AFIRM, NAMA-R) </a:t>
            </a:r>
          </a:p>
          <a:p>
            <a:r>
              <a:rPr lang="en-US" dirty="0" smtClean="0"/>
              <a:t>Expansion of pharmacotherapy choice, e.g., </a:t>
            </a:r>
            <a:r>
              <a:rPr lang="en-US" dirty="0" err="1" smtClean="0"/>
              <a:t>buprenorphine</a:t>
            </a:r>
            <a:endParaRPr lang="en-US" dirty="0" smtClean="0"/>
          </a:p>
          <a:p>
            <a:r>
              <a:rPr lang="en-US" dirty="0" smtClean="0"/>
              <a:t>Expansion of MMT in private sector following erosion of public funding</a:t>
            </a:r>
          </a:p>
          <a:p>
            <a:r>
              <a:rPr lang="en-US" dirty="0" smtClean="0"/>
              <a:t>Focus on elevating quality of MMT</a:t>
            </a:r>
          </a:p>
          <a:p>
            <a:r>
              <a:rPr lang="en-US" dirty="0" smtClean="0"/>
              <a:t>Accreditation of </a:t>
            </a:r>
            <a:r>
              <a:rPr lang="en-US" dirty="0" err="1" smtClean="0"/>
              <a:t>Opioid</a:t>
            </a:r>
            <a:r>
              <a:rPr lang="en-US" dirty="0" smtClean="0"/>
              <a:t> Treatment Programs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 for ROMM</a:t>
            </a:r>
            <a:endParaRPr lang="en-US" dirty="0"/>
          </a:p>
        </p:txBody>
      </p:sp>
      <p:sp>
        <p:nvSpPr>
          <p:cNvPr id="3" name="Content Placeholder 2"/>
          <p:cNvSpPr>
            <a:spLocks noGrp="1"/>
          </p:cNvSpPr>
          <p:nvPr>
            <p:ph idx="1"/>
          </p:nvPr>
        </p:nvSpPr>
        <p:spPr/>
        <p:txBody>
          <a:bodyPr/>
          <a:lstStyle/>
          <a:p>
            <a:r>
              <a:rPr lang="en-US" dirty="0" smtClean="0"/>
              <a:t>Understanding </a:t>
            </a:r>
            <a:r>
              <a:rPr lang="en-US" dirty="0" err="1" smtClean="0"/>
              <a:t>Opioid</a:t>
            </a:r>
            <a:r>
              <a:rPr lang="en-US" dirty="0" smtClean="0"/>
              <a:t> Addiction as a Chronic Disorder</a:t>
            </a:r>
          </a:p>
          <a:p>
            <a:r>
              <a:rPr lang="en-US" dirty="0" smtClean="0"/>
              <a:t>Emergence of Recovery as New Organizing Paradigm in Addictions Field</a:t>
            </a:r>
          </a:p>
          <a:p>
            <a:r>
              <a:rPr lang="en-US" dirty="0" smtClean="0"/>
              <a:t>Efforts to Extend Acute </a:t>
            </a:r>
            <a:r>
              <a:rPr lang="en-US" dirty="0" smtClean="0"/>
              <a:t>&amp; Palliative Models </a:t>
            </a:r>
            <a:r>
              <a:rPr lang="en-US" dirty="0" smtClean="0"/>
              <a:t>of Care to Models of </a:t>
            </a:r>
            <a:r>
              <a:rPr lang="en-US" dirty="0" smtClean="0"/>
              <a:t>Assertive Recovery </a:t>
            </a:r>
            <a:r>
              <a:rPr lang="en-US" dirty="0" smtClean="0"/>
              <a:t>Management (RM) &amp; Recovery-Oriented Systems of Care (ROSC)</a:t>
            </a:r>
          </a:p>
          <a:p>
            <a:r>
              <a:rPr lang="en-US" dirty="0" smtClean="0"/>
              <a:t>Questions of Implications of RM &amp; ROSC  to Medication-Assisted Treatment (MAT)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Recovery Definition</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Limbo Status of the MM Patient</a:t>
            </a:r>
            <a:endParaRPr lang="en-US" dirty="0"/>
          </a:p>
        </p:txBody>
      </p:sp>
      <p:sp>
        <p:nvSpPr>
          <p:cNvPr id="3" name="Content Placeholder 2"/>
          <p:cNvSpPr>
            <a:spLocks noGrp="1"/>
          </p:cNvSpPr>
          <p:nvPr>
            <p:ph idx="1"/>
          </p:nvPr>
        </p:nvSpPr>
        <p:spPr/>
        <p:txBody>
          <a:bodyPr/>
          <a:lstStyle/>
          <a:p>
            <a:pPr>
              <a:buNone/>
            </a:pPr>
            <a:endParaRPr lang="en-US" i="1" dirty="0" smtClean="0"/>
          </a:p>
          <a:p>
            <a:pPr>
              <a:buNone/>
            </a:pPr>
            <a:r>
              <a:rPr lang="en-US" i="1" dirty="0" smtClean="0"/>
              <a:t>Positing recovery as a journey of self-transformation, the methadone patient subsists in undetermined space—a hinterland beyond the clearly demarcated identity fissures of “addict” or “recovering addict.”  In the absence of a proactive recovery culture, the methadone maintenance patient becomes tied to an archetypal “spoiled identity” to be managed and governed rather than retrieved, nurtured and healed </a:t>
            </a:r>
            <a:r>
              <a:rPr lang="en-US" dirty="0" smtClean="0"/>
              <a:t>(</a:t>
            </a:r>
            <a:r>
              <a:rPr lang="en-US" dirty="0" err="1" smtClean="0"/>
              <a:t>Bamber</a:t>
            </a:r>
            <a:r>
              <a:rPr lang="en-US" dirty="0" smtClean="0"/>
              <a:t>, 2010). </a:t>
            </a:r>
          </a:p>
          <a:p>
            <a:pPr>
              <a:buNone/>
            </a:pP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Recovery &amp; Medication Status</a:t>
            </a:r>
            <a:br>
              <a:rPr lang="en-US" dirty="0" smtClean="0"/>
            </a:br>
            <a:r>
              <a:rPr lang="en-US" dirty="0" smtClean="0"/>
              <a:t>BFI Consensus Statement</a:t>
            </a:r>
            <a:endParaRPr lang="en-US" dirty="0"/>
          </a:p>
        </p:txBody>
      </p:sp>
      <p:sp>
        <p:nvSpPr>
          <p:cNvPr id="3" name="Content Placeholder 2"/>
          <p:cNvSpPr>
            <a:spLocks noGrp="1"/>
          </p:cNvSpPr>
          <p:nvPr>
            <p:ph idx="1"/>
          </p:nvPr>
        </p:nvSpPr>
        <p:spPr/>
        <p:txBody>
          <a:bodyPr/>
          <a:lstStyle/>
          <a:p>
            <a:pPr>
              <a:buNone/>
            </a:pPr>
            <a:r>
              <a:rPr lang="en-US" i="1" dirty="0" smtClean="0"/>
              <a:t>	</a:t>
            </a:r>
          </a:p>
          <a:p>
            <a:pPr>
              <a:buNone/>
            </a:pPr>
            <a:r>
              <a:rPr lang="en-US" i="1" dirty="0" smtClean="0"/>
              <a:t>	“…formerly opioid-dependent individuals who take naltrexone, buprenorphine, or methadone as prescribed and are abstinent from alcohol and all other </a:t>
            </a:r>
            <a:r>
              <a:rPr lang="en-US" i="1" dirty="0" err="1" smtClean="0"/>
              <a:t>nonprescribed</a:t>
            </a:r>
            <a:r>
              <a:rPr lang="en-US" i="1" dirty="0" smtClean="0"/>
              <a:t> drugs would meet this definition of sobriety” </a:t>
            </a:r>
            <a:r>
              <a:rPr lang="en-US" dirty="0" smtClean="0"/>
              <a:t>(Journal of Substance Abuse Treatment, 2007)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Professional Consensus</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r>
              <a:rPr lang="en-US" i="1" dirty="0" smtClean="0"/>
              <a:t>For MAT patients who achieve recovery via these three dimensions, continued participation in medication maintenance or eventual tapering and recovery without medication support represent varieties of recovery experience and matters of personal choice, not the boundary of passage from the status of addiction to the status of recovery</a:t>
            </a:r>
            <a:r>
              <a:rPr lang="en-US" dirty="0" smtClean="0"/>
              <a:t>. (White, 2012, Journal of Addictive Diseases)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a:t/>
            </a:r>
            <a:br>
              <a:rPr lang="en-US" dirty="0"/>
            </a:br>
            <a:r>
              <a:rPr lang="en-US" dirty="0" smtClean="0"/>
              <a:t>Dedication:  Dr. Ed Senay &amp; </a:t>
            </a:r>
            <a:br>
              <a:rPr lang="en-US" dirty="0" smtClean="0"/>
            </a:br>
            <a:r>
              <a:rPr lang="en-US" dirty="0" smtClean="0"/>
              <a:t>Lisa </a:t>
            </a:r>
            <a:r>
              <a:rPr lang="en-US" dirty="0" err="1" smtClean="0"/>
              <a:t>Mojer</a:t>
            </a:r>
            <a:r>
              <a:rPr lang="en-US" dirty="0" smtClean="0"/>
              <a:t>-Torres, J.D.</a:t>
            </a:r>
            <a:endParaRPr lang="en-US" dirty="0"/>
          </a:p>
        </p:txBody>
      </p:sp>
      <p:pic>
        <p:nvPicPr>
          <p:cNvPr id="1026" name="Picture 2" descr="C:\Users\Bill\Documents\PostedArticles\Leadership Interviews\Dr. Ed Sena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38862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ill\Documents\PostedArticles\Leadership Interviews\Lisa Mojer-Torr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3581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59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perspective requires: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4351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This Perspective Requires Challenging Methadone Myths, such as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69040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ROMM Defined</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pPr>
              <a:buNone/>
            </a:pPr>
            <a:r>
              <a:rPr lang="en-US" sz="4000" dirty="0" smtClean="0"/>
              <a:t>ROMM is an approach to treatment of </a:t>
            </a:r>
            <a:r>
              <a:rPr lang="en-US" sz="4000" dirty="0" err="1" smtClean="0"/>
              <a:t>opioid</a:t>
            </a:r>
            <a:r>
              <a:rPr lang="en-US" sz="4000" dirty="0" smtClean="0"/>
              <a:t> addiction that combines medication and a sustained menu of professional and peer-based recovery support services to assist patients and families in initiating and maintaining long-term recovery. </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of MMT addressed by ROMM include:</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Low rate of attraction (6-15 years before 1</a:t>
            </a:r>
            <a:r>
              <a:rPr lang="en-US" baseline="30000" dirty="0" smtClean="0"/>
              <a:t>st</a:t>
            </a:r>
            <a:r>
              <a:rPr lang="en-US" dirty="0" smtClean="0"/>
              <a:t> admission; 22 years prior to achieving recovery stability)</a:t>
            </a:r>
          </a:p>
          <a:p>
            <a:r>
              <a:rPr lang="en-US" dirty="0" smtClean="0"/>
              <a:t>Problems of access (25-50% of persons on waiting list drop out before admission) </a:t>
            </a:r>
          </a:p>
          <a:p>
            <a:r>
              <a:rPr lang="en-US" dirty="0"/>
              <a:t>Subclinical dosing and dose manipulations </a:t>
            </a:r>
            <a:r>
              <a:rPr lang="en-US" dirty="0" smtClean="0"/>
              <a:t>or </a:t>
            </a:r>
            <a:r>
              <a:rPr lang="en-US" dirty="0" smtClean="0"/>
              <a:t>administrative </a:t>
            </a:r>
            <a:r>
              <a:rPr lang="en-US" dirty="0" smtClean="0"/>
              <a:t>discharge </a:t>
            </a:r>
            <a:r>
              <a:rPr lang="en-US" dirty="0"/>
              <a:t>for rule infractions </a:t>
            </a:r>
            <a:endParaRPr lang="en-US" dirty="0" smtClean="0"/>
          </a:p>
          <a:p>
            <a:r>
              <a:rPr lang="en-US" dirty="0" smtClean="0"/>
              <a:t>Continued </a:t>
            </a:r>
            <a:r>
              <a:rPr lang="en-US" dirty="0"/>
              <a:t>drug use while in </a:t>
            </a:r>
            <a:r>
              <a:rPr lang="en-US" dirty="0" smtClean="0"/>
              <a:t>MMT related to </a:t>
            </a:r>
            <a:r>
              <a:rPr lang="en-US" dirty="0"/>
              <a:t>withdrawal distress (often linked to </a:t>
            </a:r>
            <a:r>
              <a:rPr lang="en-US" dirty="0" err="1"/>
              <a:t>subtherapeutic</a:t>
            </a:r>
            <a:r>
              <a:rPr lang="en-US" dirty="0"/>
              <a:t> doses of methadone), </a:t>
            </a:r>
            <a:r>
              <a:rPr lang="en-US" dirty="0" err="1"/>
              <a:t>dysphoric</a:t>
            </a:r>
            <a:r>
              <a:rPr lang="en-US" dirty="0"/>
              <a:t> emotional states, pleasure-seeking, and impulsive responses to social opportunities to use (Best et al., 1999).  </a:t>
            </a:r>
          </a:p>
        </p:txBody>
      </p:sp>
    </p:spTree>
    <p:extLst>
      <p:ext uri="{BB962C8B-B14F-4D97-AF65-F5344CB8AC3E}">
        <p14:creationId xmlns:p14="http://schemas.microsoft.com/office/powerpoint/2010/main" val="2410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of MMT addressed by ROMM include: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800" dirty="0" smtClean="0">
                <a:solidFill>
                  <a:prstClr val="black"/>
                </a:solidFill>
              </a:rPr>
              <a:t>Low </a:t>
            </a:r>
            <a:r>
              <a:rPr lang="en-US" sz="2800" dirty="0">
                <a:solidFill>
                  <a:prstClr val="black"/>
                </a:solidFill>
              </a:rPr>
              <a:t>rate of sustained engagement (24% drop-out in first 60 days; 60.2% drop-out by one year</a:t>
            </a:r>
            <a:r>
              <a:rPr lang="en-US" sz="2800" dirty="0" smtClean="0">
                <a:solidFill>
                  <a:prstClr val="black"/>
                </a:solidFill>
              </a:rPr>
              <a:t>)</a:t>
            </a:r>
          </a:p>
          <a:p>
            <a:r>
              <a:rPr lang="en-US" sz="2800" dirty="0"/>
              <a:t>High rate of drop-out/discharge without planned </a:t>
            </a:r>
            <a:r>
              <a:rPr lang="en-US" sz="2800" dirty="0" smtClean="0"/>
              <a:t>tapering (11% as planned; 45% drop out; 17% transferred; 13% AD; 15% other)</a:t>
            </a:r>
            <a:endParaRPr lang="en-US" sz="2800" dirty="0"/>
          </a:p>
          <a:p>
            <a:r>
              <a:rPr lang="en-US" dirty="0" smtClean="0"/>
              <a:t>High rate of post-discharge relapse (50%+ in first year after </a:t>
            </a:r>
            <a:r>
              <a:rPr lang="en-US" dirty="0" smtClean="0"/>
              <a:t>discharge; most in first 30 days) </a:t>
            </a:r>
            <a:r>
              <a:rPr lang="en-US" dirty="0" smtClean="0"/>
              <a:t>and high mortality risk (8-20 times greater than patients in treatment)</a:t>
            </a:r>
          </a:p>
          <a:p>
            <a:r>
              <a:rPr lang="en-US" dirty="0" smtClean="0"/>
              <a:t>Low linkage to indigenous recovery communities or alternative recovery support institutions</a:t>
            </a:r>
          </a:p>
          <a:p>
            <a:r>
              <a:rPr lang="en-US" dirty="0" smtClean="0"/>
              <a:t>Role of self-stigma and professional/social stigma attached to MMT as obstacle to community reintegration</a:t>
            </a:r>
            <a:endParaRPr lang="en-US" dirty="0"/>
          </a:p>
        </p:txBody>
      </p:sp>
    </p:spTree>
    <p:extLst>
      <p:ext uri="{BB962C8B-B14F-4D97-AF65-F5344CB8AC3E}">
        <p14:creationId xmlns:p14="http://schemas.microsoft.com/office/powerpoint/2010/main" val="216215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ROMM does NOT:</a:t>
            </a:r>
            <a:endParaRPr lang="en-US" dirty="0"/>
          </a:p>
        </p:txBody>
      </p:sp>
      <p:sp>
        <p:nvSpPr>
          <p:cNvPr id="3" name="Content Placeholder 2"/>
          <p:cNvSpPr>
            <a:spLocks noGrp="1"/>
          </p:cNvSpPr>
          <p:nvPr>
            <p:ph idx="1"/>
          </p:nvPr>
        </p:nvSpPr>
        <p:spPr/>
        <p:txBody>
          <a:bodyPr>
            <a:normAutofit lnSpcReduction="10000"/>
          </a:bodyPr>
          <a:lstStyle/>
          <a:p>
            <a:r>
              <a:rPr lang="en-US" dirty="0" smtClean="0"/>
              <a:t>Raise the bar of admission to MMT</a:t>
            </a:r>
          </a:p>
          <a:p>
            <a:r>
              <a:rPr lang="en-US" dirty="0" smtClean="0"/>
              <a:t>Set arbitrary limits on dosage or duration of MMT</a:t>
            </a:r>
          </a:p>
          <a:p>
            <a:r>
              <a:rPr lang="en-US" dirty="0" smtClean="0"/>
              <a:t>Impose pressure for patients to end MMT</a:t>
            </a:r>
          </a:p>
          <a:p>
            <a:r>
              <a:rPr lang="en-US" dirty="0" smtClean="0"/>
              <a:t>Force counseling or peer support services on patients who do not want or would not benefit from them</a:t>
            </a:r>
          </a:p>
          <a:p>
            <a:r>
              <a:rPr lang="en-US" dirty="0" smtClean="0"/>
              <a:t>Extrude patients who do not adopt the goal of full recovery</a:t>
            </a:r>
          </a:p>
          <a:p>
            <a:r>
              <a:rPr lang="en-US" dirty="0" smtClean="0"/>
              <a:t>Impose </a:t>
            </a:r>
            <a:r>
              <a:rPr lang="en-US" dirty="0" smtClean="0"/>
              <a:t>remission/recovery </a:t>
            </a:r>
            <a:r>
              <a:rPr lang="en-US" dirty="0" smtClean="0"/>
              <a:t>criteria on MMT patients different that those applied to other patients with SUDs.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ROMM Does Seek To: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Attract people at earlier stages of problem development</a:t>
            </a:r>
          </a:p>
          <a:p>
            <a:pPr marL="0" indent="0">
              <a:buNone/>
            </a:pPr>
            <a:r>
              <a:rPr lang="en-US" dirty="0" smtClean="0"/>
              <a:t>   -Assertive community education &amp; outreach</a:t>
            </a:r>
          </a:p>
          <a:p>
            <a:r>
              <a:rPr lang="en-US" dirty="0" smtClean="0"/>
              <a:t>Ensure rapid access to MMT / Resolve obstacles to </a:t>
            </a:r>
            <a:r>
              <a:rPr lang="en-US" dirty="0" err="1" smtClean="0"/>
              <a:t>Tx</a:t>
            </a:r>
            <a:endParaRPr lang="en-US" dirty="0" smtClean="0"/>
          </a:p>
          <a:p>
            <a:pPr marL="0" indent="0">
              <a:buNone/>
            </a:pPr>
            <a:r>
              <a:rPr lang="en-US" dirty="0"/>
              <a:t> </a:t>
            </a:r>
            <a:r>
              <a:rPr lang="en-US" dirty="0" smtClean="0"/>
              <a:t>   -Streamlined intake and assertive waiting-list management</a:t>
            </a:r>
          </a:p>
          <a:p>
            <a:r>
              <a:rPr lang="en-US" dirty="0" smtClean="0"/>
              <a:t>Assure safe, individualized, optimum dose stabilization</a:t>
            </a:r>
          </a:p>
          <a:p>
            <a:pPr marL="0" indent="0">
              <a:buNone/>
            </a:pPr>
            <a:r>
              <a:rPr lang="en-US" dirty="0" smtClean="0"/>
              <a:t>    -Close medical monitoring during induction; 	individualized dosing philosophy, signs of clinical 	deterioration prompt rapid dose </a:t>
            </a:r>
            <a:r>
              <a:rPr lang="en-US" dirty="0" smtClean="0"/>
              <a:t>re-evaluation &amp; need 	for ancillary services </a:t>
            </a:r>
            <a:endParaRPr lang="en-US" dirty="0" smtClean="0"/>
          </a:p>
          <a:p>
            <a:r>
              <a:rPr lang="en-US" dirty="0" smtClean="0"/>
              <a:t>Engage and retain individuals/families in a sustained recovery support process</a:t>
            </a:r>
          </a:p>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ROMM Does Seek To:</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a:t>Utilize assessment processes that are global, family-centered, strengths-based and </a:t>
            </a:r>
            <a:r>
              <a:rPr lang="en-US" dirty="0" smtClean="0"/>
              <a:t>continual</a:t>
            </a:r>
          </a:p>
          <a:p>
            <a:pPr marL="0" indent="0">
              <a:buNone/>
            </a:pPr>
            <a:r>
              <a:rPr lang="en-US" dirty="0" smtClean="0"/>
              <a:t>    -Examples, ASI, GAIN </a:t>
            </a:r>
            <a:endParaRPr lang="en-US" dirty="0"/>
          </a:p>
          <a:p>
            <a:r>
              <a:rPr lang="en-US" dirty="0" smtClean="0"/>
              <a:t>Transition each patient from a professionally-directed treatment plan to a patient-directed recovery plan</a:t>
            </a:r>
          </a:p>
          <a:p>
            <a:pPr marL="0" indent="0">
              <a:buNone/>
            </a:pPr>
            <a:r>
              <a:rPr lang="en-US" dirty="0" smtClean="0"/>
              <a:t>    -Former aimed at remission (-); latter aimed at recovery (+)</a:t>
            </a:r>
          </a:p>
          <a:p>
            <a:r>
              <a:rPr lang="en-US" dirty="0" smtClean="0"/>
              <a:t>Expand the service team</a:t>
            </a:r>
          </a:p>
          <a:p>
            <a:pPr marL="0" indent="0">
              <a:buNone/>
            </a:pPr>
            <a:r>
              <a:rPr lang="en-US" dirty="0"/>
              <a:t> </a:t>
            </a:r>
            <a:r>
              <a:rPr lang="en-US" dirty="0" smtClean="0"/>
              <a:t>    -e.g., primary care physicians, family therapists, peer </a:t>
            </a:r>
            <a:r>
              <a:rPr lang="en-US" dirty="0" smtClean="0"/>
              <a:t>	specialists</a:t>
            </a:r>
            <a:endParaRPr lang="en-US" dirty="0" smtClean="0"/>
          </a:p>
          <a:p>
            <a:r>
              <a:rPr lang="en-US" dirty="0" smtClean="0"/>
              <a:t>Shift the service relationship from a directive expert model to a recovery partnership/consultation model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ROMM Does Seek To:</a:t>
            </a:r>
            <a:endParaRPr lang="en-US" dirty="0"/>
          </a:p>
        </p:txBody>
      </p:sp>
      <p:sp>
        <p:nvSpPr>
          <p:cNvPr id="3" name="Content Placeholder 2"/>
          <p:cNvSpPr>
            <a:spLocks noGrp="1"/>
          </p:cNvSpPr>
          <p:nvPr>
            <p:ph idx="1"/>
          </p:nvPr>
        </p:nvSpPr>
        <p:spPr/>
        <p:txBody>
          <a:bodyPr>
            <a:normAutofit fontScale="77500" lnSpcReduction="20000"/>
          </a:bodyPr>
          <a:lstStyle/>
          <a:p>
            <a:r>
              <a:rPr lang="en-US" dirty="0"/>
              <a:t>Assure minimum/optimum duration of </a:t>
            </a:r>
            <a:r>
              <a:rPr lang="en-US" dirty="0" smtClean="0"/>
              <a:t>MMT</a:t>
            </a:r>
          </a:p>
          <a:p>
            <a:pPr marL="0" indent="0">
              <a:buNone/>
            </a:pPr>
            <a:r>
              <a:rPr lang="en-US" dirty="0"/>
              <a:t> </a:t>
            </a:r>
            <a:r>
              <a:rPr lang="en-US" dirty="0" smtClean="0"/>
              <a:t>   -Minimum 1-2 years (Patients who taper after 1-2 years </a:t>
            </a:r>
            <a:r>
              <a:rPr lang="en-US" dirty="0" smtClean="0"/>
              <a:t>have better long-	term </a:t>
            </a:r>
            <a:r>
              <a:rPr lang="en-US" dirty="0" smtClean="0"/>
              <a:t>post-</a:t>
            </a:r>
            <a:r>
              <a:rPr lang="en-US" dirty="0" err="1" smtClean="0"/>
              <a:t>Tx</a:t>
            </a:r>
            <a:r>
              <a:rPr lang="en-US" dirty="0" smtClean="0"/>
              <a:t> outcomes than those </a:t>
            </a:r>
            <a:r>
              <a:rPr lang="en-US" dirty="0" smtClean="0"/>
              <a:t>ending </a:t>
            </a:r>
            <a:r>
              <a:rPr lang="en-US" dirty="0" smtClean="0"/>
              <a:t>treatment before 1 </a:t>
            </a:r>
            <a:r>
              <a:rPr lang="en-US" dirty="0" smtClean="0"/>
              <a:t>	year</a:t>
            </a:r>
            <a:r>
              <a:rPr lang="en-US" dirty="0" smtClean="0"/>
              <a:t>)</a:t>
            </a:r>
          </a:p>
          <a:p>
            <a:pPr marL="0" indent="0">
              <a:buNone/>
            </a:pPr>
            <a:r>
              <a:rPr lang="en-US" dirty="0" smtClean="0"/>
              <a:t>     -Option of prolonged, if not lifelong, maintenance</a:t>
            </a:r>
          </a:p>
          <a:p>
            <a:pPr marL="0" indent="0">
              <a:buNone/>
            </a:pPr>
            <a:r>
              <a:rPr lang="en-US" dirty="0"/>
              <a:t> </a:t>
            </a:r>
            <a:r>
              <a:rPr lang="en-US" dirty="0" smtClean="0"/>
              <a:t>     -Focus is on recovery not duration of medication support  </a:t>
            </a:r>
            <a:endParaRPr lang="en-US" dirty="0"/>
          </a:p>
          <a:p>
            <a:r>
              <a:rPr lang="en-US" dirty="0"/>
              <a:t>Expand the service menu &amp; imbed </a:t>
            </a:r>
            <a:r>
              <a:rPr lang="en-US" dirty="0" smtClean="0"/>
              <a:t>services </a:t>
            </a:r>
            <a:r>
              <a:rPr lang="en-US" dirty="0"/>
              <a:t>in vibrant culture of </a:t>
            </a:r>
            <a:r>
              <a:rPr lang="en-US" dirty="0" smtClean="0"/>
              <a:t>recovery</a:t>
            </a:r>
          </a:p>
          <a:p>
            <a:pPr marL="0" indent="0">
              <a:buNone/>
            </a:pPr>
            <a:r>
              <a:rPr lang="en-US" dirty="0" smtClean="0"/>
              <a:t>     -Expanded menu of ancillary services</a:t>
            </a:r>
          </a:p>
          <a:p>
            <a:pPr marL="0" indent="0">
              <a:buNone/>
            </a:pPr>
            <a:r>
              <a:rPr lang="en-US" dirty="0" smtClean="0"/>
              <a:t>     </a:t>
            </a:r>
            <a:r>
              <a:rPr lang="en-US" dirty="0" smtClean="0"/>
              <a:t>-C </a:t>
            </a:r>
            <a:r>
              <a:rPr lang="en-US" dirty="0" smtClean="0"/>
              <a:t>of A to C of R; RC infused treatment </a:t>
            </a:r>
            <a:r>
              <a:rPr lang="en-US" dirty="0" smtClean="0"/>
              <a:t>milieu</a:t>
            </a:r>
          </a:p>
          <a:p>
            <a:pPr marL="0" indent="0">
              <a:buNone/>
            </a:pPr>
            <a:r>
              <a:rPr lang="en-US" dirty="0" smtClean="0"/>
              <a:t>     -</a:t>
            </a:r>
            <a:r>
              <a:rPr lang="en-US" i="1" dirty="0" smtClean="0"/>
              <a:t>Recovery is contagious</a:t>
            </a:r>
            <a:r>
              <a:rPr lang="en-US" dirty="0"/>
              <a:t>	</a:t>
            </a:r>
            <a:endParaRPr lang="en-US" dirty="0"/>
          </a:p>
          <a:p>
            <a:r>
              <a:rPr lang="en-US" dirty="0" smtClean="0"/>
              <a:t>Extend delivery of recovery support services into the community </a:t>
            </a:r>
          </a:p>
          <a:p>
            <a:pPr marL="0" indent="0">
              <a:buNone/>
            </a:pPr>
            <a:r>
              <a:rPr lang="en-US" dirty="0" smtClean="0"/>
              <a:t>    -e.g., C0-location; delivery of recovery support services outside </a:t>
            </a:r>
            <a:r>
              <a:rPr lang="en-US" dirty="0" smtClean="0"/>
              <a:t>the 	clinic</a:t>
            </a: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ROMM Does Seek To: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Link </a:t>
            </a:r>
            <a:r>
              <a:rPr lang="en-US" dirty="0"/>
              <a:t>patients/families to recovery community support resources</a:t>
            </a:r>
          </a:p>
          <a:p>
            <a:pPr marL="0" indent="0">
              <a:buNone/>
            </a:pPr>
            <a:r>
              <a:rPr lang="en-US" dirty="0" smtClean="0"/>
              <a:t>    -Assertive versus passive linkage procedures</a:t>
            </a:r>
          </a:p>
          <a:p>
            <a:r>
              <a:rPr lang="en-US" dirty="0" smtClean="0"/>
              <a:t>Provide post-treatment monitoring, support and, if and when needed, early re-intervention. </a:t>
            </a:r>
          </a:p>
          <a:p>
            <a:pPr marL="0" indent="0">
              <a:buNone/>
            </a:pPr>
            <a:r>
              <a:rPr lang="en-US" dirty="0"/>
              <a:t> </a:t>
            </a:r>
            <a:r>
              <a:rPr lang="en-US" dirty="0" smtClean="0"/>
              <a:t>   -Recovery checkups &amp; re-engagement</a:t>
            </a:r>
          </a:p>
          <a:p>
            <a:r>
              <a:rPr lang="en-US" dirty="0" smtClean="0"/>
              <a:t>Evaluate MMT using proximal and distal indicators of long-term personal and family recovery</a:t>
            </a:r>
          </a:p>
          <a:p>
            <a:pPr marL="0" indent="0">
              <a:buNone/>
            </a:pPr>
            <a:r>
              <a:rPr lang="en-US" dirty="0" smtClean="0"/>
              <a:t>    -Moving beyond short-term HR outcomes (mortality, 	crime, disease) to long-term measures of global 	health, quality of life and community contribution </a:t>
            </a:r>
          </a:p>
          <a:p>
            <a:r>
              <a:rPr lang="en-US" dirty="0" smtClean="0"/>
              <a:t>Conduct anti-stigma campaigns aimed at patients, families, staff, allied professionals and the community.</a:t>
            </a:r>
          </a:p>
          <a:p>
            <a:endParaRPr lang="en-US" dirty="0" smtClean="0"/>
          </a:p>
          <a:p>
            <a:endParaRPr lang="en-US" dirty="0"/>
          </a:p>
        </p:txBody>
      </p:sp>
    </p:spTree>
    <p:extLst>
      <p:ext uri="{BB962C8B-B14F-4D97-AF65-F5344CB8AC3E}">
        <p14:creationId xmlns:p14="http://schemas.microsoft.com/office/powerpoint/2010/main" val="56623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Goals</a:t>
            </a:r>
            <a:endParaRPr lang="en-US" dirty="0"/>
          </a:p>
        </p:txBody>
      </p:sp>
      <p:sp>
        <p:nvSpPr>
          <p:cNvPr id="3" name="Content Placeholder 2"/>
          <p:cNvSpPr>
            <a:spLocks noGrp="1"/>
          </p:cNvSpPr>
          <p:nvPr>
            <p:ph idx="1"/>
          </p:nvPr>
        </p:nvSpPr>
        <p:spPr/>
        <p:txBody>
          <a:bodyPr>
            <a:normAutofit lnSpcReduction="10000"/>
          </a:bodyPr>
          <a:lstStyle/>
          <a:p>
            <a:r>
              <a:rPr lang="en-US" dirty="0" smtClean="0"/>
              <a:t>Describe changes in recovery-oriented practices within the evolution of methadone maintenance treatment (MMT)</a:t>
            </a:r>
          </a:p>
          <a:p>
            <a:r>
              <a:rPr lang="en-US" dirty="0" smtClean="0"/>
              <a:t>Identify at least 3 concerns that led to call for increased recovery orientation of MMT</a:t>
            </a:r>
          </a:p>
          <a:p>
            <a:r>
              <a:rPr lang="en-US" dirty="0" smtClean="0"/>
              <a:t>Define Recovery-oriented MMT (and what it is NOT)</a:t>
            </a:r>
          </a:p>
          <a:p>
            <a:r>
              <a:rPr lang="en-US" dirty="0" smtClean="0"/>
              <a:t>List at least 5 service ingredients that distinguish  ROMM</a:t>
            </a:r>
          </a:p>
          <a:p>
            <a:r>
              <a:rPr lang="en-US" dirty="0" smtClean="0"/>
              <a:t>Discuss strategies to reduce social and professional stigma attached to MMT and broader arena of medication-assisted treatment and recovery</a:t>
            </a:r>
          </a:p>
          <a:p>
            <a:pPr marL="0" indent="0">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Address Professional/Social Stigma</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Missing Voices in </a:t>
            </a:r>
            <a:r>
              <a:rPr lang="en-US" dirty="0" smtClean="0"/>
              <a:t>MMT Discussions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Patients and Families</a:t>
            </a:r>
          </a:p>
          <a:p>
            <a:r>
              <a:rPr lang="en-US" dirty="0" smtClean="0"/>
              <a:t>Need for vanguard of individuals/families to put faces and voices on medication-assisted recovery</a:t>
            </a:r>
          </a:p>
          <a:p>
            <a:r>
              <a:rPr lang="en-US" dirty="0" smtClean="0"/>
              <a:t>There are signs that this vanguard is emerging</a:t>
            </a:r>
          </a:p>
          <a:p>
            <a:r>
              <a:rPr lang="en-US" dirty="0" smtClean="0"/>
              <a:t>That vanguard needs to be engaged in RM/ROSC/ROMM design and evaluation efforts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White, W. &amp; Torres, L. (2010). </a:t>
            </a:r>
            <a:r>
              <a:rPr lang="en-US" i="1" dirty="0" smtClean="0"/>
              <a:t>Recovery-oriented methadone maintenance</a:t>
            </a:r>
            <a:r>
              <a:rPr lang="en-US" dirty="0" smtClean="0"/>
              <a:t>. Chicago, IL:  Great Lakes Addiction Technology Transfer Center, Philadelphia Department of Behavioral Health and Mental Retardation Services and Northeast Addiction Technology Transfer Center.</a:t>
            </a:r>
          </a:p>
          <a:p>
            <a:endParaRPr lang="en-US" dirty="0" smtClean="0"/>
          </a:p>
          <a:p>
            <a:r>
              <a:rPr lang="en-US" dirty="0" smtClean="0"/>
              <a:t>White, W. (2011).  </a:t>
            </a:r>
            <a:r>
              <a:rPr lang="en-US" i="1" dirty="0" smtClean="0"/>
              <a:t>Narcotics Anonymous and the </a:t>
            </a:r>
            <a:r>
              <a:rPr lang="en-US" i="1" dirty="0" err="1" smtClean="0"/>
              <a:t>pharmacotherapeutic</a:t>
            </a:r>
            <a:r>
              <a:rPr lang="en-US" i="1" dirty="0" smtClean="0"/>
              <a:t> treatment of </a:t>
            </a:r>
            <a:r>
              <a:rPr lang="en-US" i="1" dirty="0" err="1" smtClean="0"/>
              <a:t>opioid</a:t>
            </a:r>
            <a:r>
              <a:rPr lang="en-US" i="1" dirty="0" smtClean="0"/>
              <a:t> addiction</a:t>
            </a:r>
            <a:r>
              <a:rPr lang="en-US" dirty="0" smtClean="0"/>
              <a:t>.  Chicago, IL: Great Lakes Addiction Technology Transfer Center and the Philadelphia Department of Behavioral Health &amp; Developmental </a:t>
            </a:r>
            <a:r>
              <a:rPr lang="en-US" dirty="0" err="1" smtClean="0"/>
              <a:t>disAbilities</a:t>
            </a:r>
            <a:r>
              <a:rPr lang="en-US" dirty="0" smtClean="0"/>
              <a:t> Services.</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White W, </a:t>
            </a:r>
            <a:r>
              <a:rPr lang="en-US" dirty="0" err="1" smtClean="0"/>
              <a:t>Parrino</a:t>
            </a:r>
            <a:r>
              <a:rPr lang="en-US" dirty="0" smtClean="0"/>
              <a:t> M, </a:t>
            </a:r>
            <a:r>
              <a:rPr lang="en-US" dirty="0" err="1" smtClean="0"/>
              <a:t>Ginter</a:t>
            </a:r>
            <a:r>
              <a:rPr lang="en-US" dirty="0" smtClean="0"/>
              <a:t> W. A dialogue on the psychopharmacology in behavioral healthcare: the acceptance of medication-assisted treatment in addictions. Commissioned briefing paper for: SAMHSA Dialogue on Psychopharmacology in Behavioral Healthcare; 2011 Oct 11-12. </a:t>
            </a:r>
          </a:p>
          <a:p>
            <a:r>
              <a:rPr lang="en-US" dirty="0" smtClean="0"/>
              <a:t>Betty Ford Institute Consensus Panel. (2007) What is recovery? A working definition from the Betty Ford Institute. </a:t>
            </a:r>
            <a:r>
              <a:rPr lang="en-US" i="1" dirty="0" smtClean="0"/>
              <a:t>J </a:t>
            </a:r>
            <a:r>
              <a:rPr lang="en-US" i="1" dirty="0" err="1" smtClean="0"/>
              <a:t>Subst</a:t>
            </a:r>
            <a:r>
              <a:rPr lang="en-US" i="1" dirty="0" smtClean="0"/>
              <a:t> Abuse Treat </a:t>
            </a:r>
            <a:r>
              <a:rPr lang="en-US" dirty="0" smtClean="0"/>
              <a:t>33:221-228.</a:t>
            </a:r>
          </a:p>
          <a:p>
            <a:pPr lvl="0"/>
            <a:endParaRPr lang="en-US" dirty="0" smtClean="0"/>
          </a:p>
          <a:p>
            <a:pPr lvl="0"/>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t>White, W. (2012).  Recovery orientation in methadone maintenance:  A definitional statement.  Posted at </a:t>
            </a:r>
            <a:r>
              <a:rPr lang="en-US" u="sng" dirty="0">
                <a:hlinkClick r:id="rId2"/>
              </a:rPr>
              <a:t>www.williamwhitepapers.com</a:t>
            </a:r>
            <a:endParaRPr lang="en-US" dirty="0"/>
          </a:p>
          <a:p>
            <a:r>
              <a:rPr lang="en-US" dirty="0"/>
              <a:t>White, W. (2012) Medication-assisted recovery from opioid addiction:  Historical and contemporary perspectives </a:t>
            </a:r>
            <a:r>
              <a:rPr lang="en-US" i="1" dirty="0"/>
              <a:t>Journal of Addictive Diseases,</a:t>
            </a:r>
            <a:r>
              <a:rPr lang="en-US" dirty="0"/>
              <a:t>.31(3), 199-206.  </a:t>
            </a:r>
          </a:p>
          <a:p>
            <a:r>
              <a:rPr lang="en-US" dirty="0" smtClean="0"/>
              <a:t>All References available for free download at </a:t>
            </a:r>
            <a:r>
              <a:rPr lang="en-US" dirty="0" smtClean="0">
                <a:solidFill>
                  <a:srgbClr val="FF0000"/>
                </a:solidFill>
                <a:hlinkClick r:id="rId2"/>
              </a:rPr>
              <a:t>www.williamwhitepapers.com</a:t>
            </a:r>
            <a:endParaRPr lang="en-US" dirty="0" smtClean="0">
              <a:solidFill>
                <a:srgbClr val="FF0000"/>
              </a:solidFill>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Note on </a:t>
            </a:r>
            <a:r>
              <a:rPr lang="en-US" dirty="0" smtClean="0"/>
              <a:t>Note-taking </a:t>
            </a:r>
            <a:r>
              <a:rPr lang="en-US" dirty="0" smtClean="0"/>
              <a:t>&amp; Resources</a:t>
            </a:r>
            <a:endParaRPr lang="en-US" dirty="0"/>
          </a:p>
        </p:txBody>
      </p:sp>
      <p:sp>
        <p:nvSpPr>
          <p:cNvPr id="3" name="Content Placeholder 2"/>
          <p:cNvSpPr>
            <a:spLocks noGrp="1"/>
          </p:cNvSpPr>
          <p:nvPr>
            <p:ph idx="1"/>
          </p:nvPr>
        </p:nvSpPr>
        <p:spPr/>
        <p:txBody>
          <a:bodyPr/>
          <a:lstStyle/>
          <a:p>
            <a:r>
              <a:rPr lang="en-US" dirty="0" smtClean="0"/>
              <a:t>The information reviewed in </a:t>
            </a:r>
            <a:r>
              <a:rPr lang="en-US" dirty="0" smtClean="0"/>
              <a:t>this webinar is detailed with full citations in the 2010 White &amp; </a:t>
            </a:r>
            <a:r>
              <a:rPr lang="en-US" dirty="0" err="1" smtClean="0"/>
              <a:t>Mojer</a:t>
            </a:r>
            <a:r>
              <a:rPr lang="en-US" dirty="0" smtClean="0"/>
              <a:t>-Torres monograph, </a:t>
            </a:r>
            <a:r>
              <a:rPr lang="en-US" i="1" dirty="0" smtClean="0"/>
              <a:t>Recovery-oriented Methadone Maintenance</a:t>
            </a:r>
            <a:r>
              <a:rPr lang="en-US" dirty="0" smtClean="0"/>
              <a:t>, and the other publications noted on the last slides.  All are available for free download at </a:t>
            </a:r>
            <a:r>
              <a:rPr lang="en-US" dirty="0" smtClean="0">
                <a:hlinkClick r:id="rId2"/>
              </a:rPr>
              <a:t>www.williamwhitepapers.com</a:t>
            </a:r>
            <a:endParaRPr lang="en-US" dirty="0" smtClean="0"/>
          </a:p>
          <a:p>
            <a:r>
              <a:rPr lang="en-US" dirty="0" smtClean="0"/>
              <a:t>The slide of this presentation will be posted for download.  </a:t>
            </a:r>
            <a:endParaRPr lang="en-US" dirty="0"/>
          </a:p>
        </p:txBody>
      </p:sp>
    </p:spTree>
    <p:extLst>
      <p:ext uri="{BB962C8B-B14F-4D97-AF65-F5344CB8AC3E}">
        <p14:creationId xmlns:p14="http://schemas.microsoft.com/office/powerpoint/2010/main" val="422186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dirty="0" smtClean="0"/>
              <a:t>The Historical Context for the Development of MMT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94210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364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Iatrogenesis</a:t>
            </a:r>
            <a:r>
              <a:rPr lang="en-US" dirty="0" smtClean="0"/>
              <a:t>:</a:t>
            </a:r>
            <a:br>
              <a:rPr lang="en-US" dirty="0" smtClean="0"/>
            </a:br>
            <a:r>
              <a:rPr lang="en-US" dirty="0" smtClean="0"/>
              <a:t>Harm in the Name of Help</a:t>
            </a:r>
            <a:endParaRPr lang="en-US" dirty="0"/>
          </a:p>
        </p:txBody>
      </p:sp>
      <p:sp>
        <p:nvSpPr>
          <p:cNvPr id="3" name="Content Placeholder 2"/>
          <p:cNvSpPr>
            <a:spLocks noGrp="1"/>
          </p:cNvSpPr>
          <p:nvPr>
            <p:ph sz="half" idx="1"/>
          </p:nvPr>
        </p:nvSpPr>
        <p:spPr/>
        <p:txBody>
          <a:bodyPr/>
          <a:lstStyle/>
          <a:p>
            <a:endParaRPr lang="en-US" dirty="0"/>
          </a:p>
        </p:txBody>
      </p:sp>
      <p:pic>
        <p:nvPicPr>
          <p:cNvPr id="2050" name="Picture 2" descr="C:\Users\Bill\Documents\PostedArticles\Photo Gallery\Miracle Cures\Olin morphine c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40386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ll\Documents\PostedArticles\Photo Gallery\Miracle Cures\Colliers List of Quack Cur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3810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1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dirty="0" smtClean="0"/>
              <a:t>The Historical Context for the Development of MMT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55765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Therapeutic Pessimism Sparks Search for New </a:t>
            </a:r>
            <a:r>
              <a:rPr lang="en-US" dirty="0" err="1" smtClean="0"/>
              <a:t>Tx</a:t>
            </a:r>
            <a:r>
              <a:rPr lang="en-US" dirty="0" smtClean="0"/>
              <a:t> Approaches</a:t>
            </a:r>
            <a:endParaRPr lang="en-US" dirty="0"/>
          </a:p>
        </p:txBody>
      </p:sp>
      <p:sp>
        <p:nvSpPr>
          <p:cNvPr id="3" name="Content Placeholder 2"/>
          <p:cNvSpPr>
            <a:spLocks noGrp="1"/>
          </p:cNvSpPr>
          <p:nvPr>
            <p:ph idx="1"/>
          </p:nvPr>
        </p:nvSpPr>
        <p:spPr/>
        <p:txBody>
          <a:bodyPr>
            <a:normAutofit lnSpcReduction="10000"/>
          </a:bodyPr>
          <a:lstStyle/>
          <a:p>
            <a:r>
              <a:rPr lang="en-US" dirty="0" smtClean="0"/>
              <a:t>Psychoanalysis and Psychotherapy</a:t>
            </a:r>
          </a:p>
          <a:p>
            <a:r>
              <a:rPr lang="en-US" dirty="0"/>
              <a:t>Serum </a:t>
            </a:r>
            <a:r>
              <a:rPr lang="en-US" dirty="0" smtClean="0"/>
              <a:t>Therapy, </a:t>
            </a:r>
            <a:r>
              <a:rPr lang="en-US" dirty="0"/>
              <a:t>ECT</a:t>
            </a:r>
            <a:r>
              <a:rPr lang="en-US" dirty="0" smtClean="0"/>
              <a:t>, Psychosurgery, LSD, ECT, Aversion Therapy, </a:t>
            </a:r>
          </a:p>
          <a:p>
            <a:r>
              <a:rPr lang="en-US" dirty="0" smtClean="0"/>
              <a:t>Grassroots community counseling clinics (1950s)</a:t>
            </a:r>
          </a:p>
          <a:p>
            <a:r>
              <a:rPr lang="en-US" dirty="0" smtClean="0"/>
              <a:t>Mutual Aid via Addicts Anonymous (1947) &amp; Narcotics Anonymous (1953; near death in 1959; limited growth)</a:t>
            </a:r>
          </a:p>
          <a:p>
            <a:r>
              <a:rPr lang="en-US" dirty="0" smtClean="0"/>
              <a:t>Therapeutic Communities (</a:t>
            </a:r>
            <a:r>
              <a:rPr lang="en-US" dirty="0" err="1" smtClean="0"/>
              <a:t>Synanon</a:t>
            </a:r>
            <a:r>
              <a:rPr lang="en-US" dirty="0" smtClean="0"/>
              <a:t>, 1958)</a:t>
            </a:r>
          </a:p>
          <a:p>
            <a:r>
              <a:rPr lang="en-US" dirty="0" smtClean="0"/>
              <a:t>Civil Commitment </a:t>
            </a:r>
          </a:p>
          <a:p>
            <a:r>
              <a:rPr lang="en-US" dirty="0" smtClean="0"/>
              <a:t>Narcotic Antagonists (e.g., naloxone, naltrexone)</a:t>
            </a:r>
          </a:p>
          <a:p>
            <a:r>
              <a:rPr lang="en-US" dirty="0" smtClean="0"/>
              <a:t>Methadone Maintenance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MMT Pioneers </a:t>
            </a:r>
            <a:endParaRPr lang="en-US" dirty="0"/>
          </a:p>
        </p:txBody>
      </p:sp>
      <p:pic>
        <p:nvPicPr>
          <p:cNvPr id="7" name="Content Placeholder 6" descr="BW 0101 - Drs V Dole &amp; M Nyswander.jpg"/>
          <p:cNvPicPr>
            <a:picLocks noGrp="1" noChangeAspect="1"/>
          </p:cNvPicPr>
          <p:nvPr>
            <p:ph sz="half" idx="1"/>
          </p:nvPr>
        </p:nvPicPr>
        <p:blipFill>
          <a:blip r:embed="rId2" cstate="print"/>
          <a:stretch>
            <a:fillRect/>
          </a:stretch>
        </p:blipFill>
        <p:spPr>
          <a:xfrm>
            <a:off x="609600" y="1981200"/>
            <a:ext cx="3886200" cy="4335939"/>
          </a:xfrm>
        </p:spPr>
      </p:pic>
      <p:sp>
        <p:nvSpPr>
          <p:cNvPr id="6" name="Content Placeholder 5"/>
          <p:cNvSpPr>
            <a:spLocks noGrp="1"/>
          </p:cNvSpPr>
          <p:nvPr>
            <p:ph sz="half" idx="2"/>
          </p:nvPr>
        </p:nvSpPr>
        <p:spPr/>
        <p:txBody>
          <a:bodyPr>
            <a:normAutofit lnSpcReduction="10000"/>
          </a:bodyPr>
          <a:lstStyle/>
          <a:p>
            <a:r>
              <a:rPr lang="en-US" dirty="0" smtClean="0"/>
              <a:t>Dr. Vince Dole</a:t>
            </a:r>
          </a:p>
          <a:p>
            <a:r>
              <a:rPr lang="en-US" dirty="0" smtClean="0"/>
              <a:t>Dr. Marie </a:t>
            </a:r>
            <a:r>
              <a:rPr lang="en-US" dirty="0" err="1" smtClean="0"/>
              <a:t>Nyswander</a:t>
            </a:r>
            <a:r>
              <a:rPr lang="en-US" dirty="0" smtClean="0"/>
              <a:t> </a:t>
            </a:r>
          </a:p>
          <a:p>
            <a:r>
              <a:rPr lang="en-US" dirty="0" smtClean="0"/>
              <a:t>Dr. Mary Jeanne </a:t>
            </a:r>
            <a:r>
              <a:rPr lang="en-US" dirty="0" err="1" smtClean="0"/>
              <a:t>Kreek</a:t>
            </a:r>
            <a:endParaRPr lang="en-US" dirty="0" smtClean="0"/>
          </a:p>
          <a:p>
            <a:r>
              <a:rPr lang="en-US" dirty="0" smtClean="0"/>
              <a:t>MMT as a Patient-centered medical treatment</a:t>
            </a:r>
          </a:p>
          <a:p>
            <a:r>
              <a:rPr lang="en-US" dirty="0" smtClean="0"/>
              <a:t>Role of Psychosocial Support </a:t>
            </a:r>
          </a:p>
          <a:p>
            <a:r>
              <a:rPr lang="en-US" dirty="0" smtClean="0"/>
              <a:t>Dole/</a:t>
            </a:r>
            <a:r>
              <a:rPr lang="en-US" dirty="0" err="1" smtClean="0"/>
              <a:t>Nyswander</a:t>
            </a:r>
            <a:r>
              <a:rPr lang="en-US" dirty="0" smtClean="0"/>
              <a:t> AA/NA involvement </a:t>
            </a:r>
            <a:endParaRPr lang="en-US" dirty="0"/>
          </a:p>
        </p:txBody>
      </p:sp>
    </p:spTree>
    <p:extLst>
      <p:ext uri="{BB962C8B-B14F-4D97-AF65-F5344CB8AC3E}">
        <p14:creationId xmlns:p14="http://schemas.microsoft.com/office/powerpoint/2010/main" val="3089824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681</TotalTime>
  <Words>1694</Words>
  <Application>Microsoft Office PowerPoint</Application>
  <PresentationFormat>On-screen Show (4:3)</PresentationFormat>
  <Paragraphs>228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Recovery-Oriented Methadone Maintenance</vt:lpstr>
      <vt:lpstr>                    Dedication:  Dr. Ed Senay &amp;  Lisa Mojer-Torres, J.D.</vt:lpstr>
      <vt:lpstr>Presentation Goals</vt:lpstr>
      <vt:lpstr>A Note on Note-taking &amp; Resources</vt:lpstr>
      <vt:lpstr>The Historical Context for the Development of MMT </vt:lpstr>
      <vt:lpstr>Iatrogenesis: Harm in the Name of Help</vt:lpstr>
      <vt:lpstr>The Historical Context for the Development of MMT </vt:lpstr>
      <vt:lpstr>Therapeutic Pessimism Sparks Search for New Tx Approaches</vt:lpstr>
      <vt:lpstr> MMT Pioneers </vt:lpstr>
      <vt:lpstr> Recovery Orientation of Early MMT </vt:lpstr>
      <vt:lpstr>Regulation &amp; Mass Expansion </vt:lpstr>
      <vt:lpstr>Regulation &amp; Mass Expansion </vt:lpstr>
      <vt:lpstr>Early Methadone Critics Alleged:</vt:lpstr>
      <vt:lpstr>Revitalization of MMT (1990-present)</vt:lpstr>
      <vt:lpstr>Setting the Stage for ROMM</vt:lpstr>
      <vt:lpstr>Emerging Recovery Definition</vt:lpstr>
      <vt:lpstr>Limbo Status of the MM Patient</vt:lpstr>
      <vt:lpstr>   Recovery &amp; Medication Status BFI Consensus Statement</vt:lpstr>
      <vt:lpstr>Growing Professional Consensus</vt:lpstr>
      <vt:lpstr>This perspective requires:</vt:lpstr>
      <vt:lpstr>This Perspective Requires Challenging Methadone Myths, such as</vt:lpstr>
      <vt:lpstr>ROMM Defined</vt:lpstr>
      <vt:lpstr>Problems of MMT addressed by ROMM include:</vt:lpstr>
      <vt:lpstr>Problems of MMT addressed by ROMM include:</vt:lpstr>
      <vt:lpstr>ROMM does NOT:</vt:lpstr>
      <vt:lpstr>ROMM Does Seek To:</vt:lpstr>
      <vt:lpstr>ROMM Does Seek To:</vt:lpstr>
      <vt:lpstr>ROMM Does Seek To:</vt:lpstr>
      <vt:lpstr>ROMM Does Seek To:</vt:lpstr>
      <vt:lpstr>Strategies to Address Professional/Social Stigma</vt:lpstr>
      <vt:lpstr>Missing Voices in MMT Discussions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Recovery-Oriented Methadone Maintenance</dc:title>
  <dc:creator>William l</dc:creator>
  <cp:lastModifiedBy>Bill White</cp:lastModifiedBy>
  <cp:revision>42</cp:revision>
  <dcterms:created xsi:type="dcterms:W3CDTF">2012-01-29T17:09:09Z</dcterms:created>
  <dcterms:modified xsi:type="dcterms:W3CDTF">2012-10-16T12:39:01Z</dcterms:modified>
</cp:coreProperties>
</file>